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Lobster"/>
      <p:regular r:id="rId28"/>
    </p:embeddedFont>
    <p:embeddedFont>
      <p:font typeface="Montserrat Medium"/>
      <p:regular r:id="rId29"/>
      <p:bold r:id="rId30"/>
      <p:italic r:id="rId31"/>
      <p:boldItalic r:id="rId32"/>
    </p:embeddedFont>
    <p:embeddedFont>
      <p:font typeface="Lora"/>
      <p:regular r:id="rId33"/>
      <p:bold r:id="rId34"/>
      <p:italic r:id="rId35"/>
      <p:boldItalic r:id="rId36"/>
    </p:embeddedFont>
    <p:embeddedFont>
      <p:font typeface="Lexend Medium"/>
      <p:regular r:id="rId37"/>
      <p:bold r:id="rId38"/>
    </p:embeddedFont>
    <p:embeddedFont>
      <p:font typeface="Lexend"/>
      <p:regular r:id="rId39"/>
      <p:bold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exend-bold.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Lobster-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Medium-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Medium-italic.fntdata"/><Relationship Id="rId30" Type="http://schemas.openxmlformats.org/officeDocument/2006/relationships/font" Target="fonts/MontserratMedium-bold.fntdata"/><Relationship Id="rId11" Type="http://schemas.openxmlformats.org/officeDocument/2006/relationships/slide" Target="slides/slide6.xml"/><Relationship Id="rId33" Type="http://schemas.openxmlformats.org/officeDocument/2006/relationships/font" Target="fonts/Lora-regular.fntdata"/><Relationship Id="rId10" Type="http://schemas.openxmlformats.org/officeDocument/2006/relationships/slide" Target="slides/slide5.xml"/><Relationship Id="rId32" Type="http://schemas.openxmlformats.org/officeDocument/2006/relationships/font" Target="fonts/MontserratMedium-boldItalic.fntdata"/><Relationship Id="rId13" Type="http://schemas.openxmlformats.org/officeDocument/2006/relationships/slide" Target="slides/slide8.xml"/><Relationship Id="rId35" Type="http://schemas.openxmlformats.org/officeDocument/2006/relationships/font" Target="fonts/Lora-italic.fntdata"/><Relationship Id="rId12" Type="http://schemas.openxmlformats.org/officeDocument/2006/relationships/slide" Target="slides/slide7.xml"/><Relationship Id="rId34" Type="http://schemas.openxmlformats.org/officeDocument/2006/relationships/font" Target="fonts/Lora-bold.fntdata"/><Relationship Id="rId15" Type="http://schemas.openxmlformats.org/officeDocument/2006/relationships/slide" Target="slides/slide10.xml"/><Relationship Id="rId37" Type="http://schemas.openxmlformats.org/officeDocument/2006/relationships/font" Target="fonts/LexendMedium-regular.fntdata"/><Relationship Id="rId14" Type="http://schemas.openxmlformats.org/officeDocument/2006/relationships/slide" Target="slides/slide9.xml"/><Relationship Id="rId36" Type="http://schemas.openxmlformats.org/officeDocument/2006/relationships/font" Target="fonts/Lora-boldItalic.fntdata"/><Relationship Id="rId17" Type="http://schemas.openxmlformats.org/officeDocument/2006/relationships/slide" Target="slides/slide12.xml"/><Relationship Id="rId39" Type="http://schemas.openxmlformats.org/officeDocument/2006/relationships/font" Target="fonts/Lexend-regular.fntdata"/><Relationship Id="rId16" Type="http://schemas.openxmlformats.org/officeDocument/2006/relationships/slide" Target="slides/slide11.xml"/><Relationship Id="rId38" Type="http://schemas.openxmlformats.org/officeDocument/2006/relationships/font" Target="fonts/LexendMedium-bold.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30ad9f68efc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30ad9f68efc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30ad9f68efc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30ad9f68efc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30ad9f68efc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30ad9f68efc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0ad9f68efc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0ad9f68efc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0ad9f68efc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0ad9f68efc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0ad9f68efc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0ad9f68efc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0ad9f68efc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30ad9f68efc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0ad9f68efc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0ad9f68efc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0ad9f68efc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0ad9f68efc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0ad9f68efc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30ad9f68efc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30ad9f68ef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30ad9f68ef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0ad9f68efc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30ad9f68efc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30ad9f68efc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30ad9f68efc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30ad9f68efc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30ad9f68efc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30ad9f68efc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30ad9f68efc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30ad9f68efc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30ad9f68efc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30ad9f68efc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30ad9f68efc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fa80ec806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fa80ec806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30ad9f68efc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30ad9f68efc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0ad9f68efc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30ad9f68efc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30ad9f68efc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30ad9f68efc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jpg"/><Relationship Id="rId4" Type="http://schemas.openxmlformats.org/officeDocument/2006/relationships/image" Target="../media/image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0.jpg"/><Relationship Id="rId4" Type="http://schemas.openxmlformats.org/officeDocument/2006/relationships/image" Target="../media/image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jpg"/><Relationship Id="rId4" Type="http://schemas.openxmlformats.org/officeDocument/2006/relationships/image" Target="../media/image19.jpg"/><Relationship Id="rId5" Type="http://schemas.openxmlformats.org/officeDocument/2006/relationships/image" Target="../media/image1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drive.google.com/file/d/1TjCYv2vSVTS3D2Ll4eW2j5weQwcKl9le/view" TargetMode="External"/><Relationship Id="rId4" Type="http://schemas.openxmlformats.org/officeDocument/2006/relationships/image" Target="../media/image1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jpg"/><Relationship Id="rId4" Type="http://schemas.openxmlformats.org/officeDocument/2006/relationships/image" Target="../media/image1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462175" y="0"/>
            <a:ext cx="8520600" cy="985200"/>
          </a:xfrm>
          <a:prstGeom prst="rect">
            <a:avLst/>
          </a:prstGeom>
          <a:ln cap="flat" cmpd="sng" w="9525">
            <a:solidFill>
              <a:srgbClr val="000000"/>
            </a:solidFill>
            <a:prstDash val="dot"/>
            <a:round/>
            <a:headEnd len="sm" w="sm" type="none"/>
            <a:tailEnd len="sm" w="sm" type="none"/>
          </a:ln>
        </p:spPr>
        <p:txBody>
          <a:bodyPr anchorCtr="0" anchor="b" bIns="91425" lIns="91425" spcFirstLastPara="1" rIns="91425" wrap="square" tIns="91425">
            <a:normAutofit/>
          </a:bodyPr>
          <a:lstStyle/>
          <a:p>
            <a:pPr indent="0" lvl="0" marL="0" rtl="0" algn="ctr">
              <a:spcBef>
                <a:spcPts val="0"/>
              </a:spcBef>
              <a:spcAft>
                <a:spcPts val="0"/>
              </a:spcAft>
              <a:buNone/>
            </a:pPr>
            <a:r>
              <a:rPr lang="en" sz="3600"/>
              <a:t>Innovative Use of Sensors and Actuators</a:t>
            </a:r>
            <a:endParaRPr sz="3600"/>
          </a:p>
        </p:txBody>
      </p:sp>
      <p:sp>
        <p:nvSpPr>
          <p:cNvPr id="55" name="Google Shape;55;p13"/>
          <p:cNvSpPr txBox="1"/>
          <p:nvPr>
            <p:ph type="ctrTitle"/>
          </p:nvPr>
        </p:nvSpPr>
        <p:spPr>
          <a:xfrm>
            <a:off x="966900" y="1203800"/>
            <a:ext cx="7210200" cy="3420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sz="3600">
                <a:latin typeface="Lobster"/>
                <a:ea typeface="Lobster"/>
                <a:cs typeface="Lobster"/>
                <a:sym typeface="Lobster"/>
              </a:rPr>
              <a:t>Introduction to Sensors and Actuators</a:t>
            </a:r>
            <a:endParaRPr sz="3600">
              <a:latin typeface="Lobster"/>
              <a:ea typeface="Lobster"/>
              <a:cs typeface="Lobster"/>
              <a:sym typeface="Lobster"/>
            </a:endParaRPr>
          </a:p>
        </p:txBody>
      </p:sp>
      <p:sp>
        <p:nvSpPr>
          <p:cNvPr id="56" name="Google Shape;56;p13"/>
          <p:cNvSpPr txBox="1"/>
          <p:nvPr/>
        </p:nvSpPr>
        <p:spPr>
          <a:xfrm>
            <a:off x="246200" y="-164075"/>
            <a:ext cx="8216700" cy="16278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rPr>
              <a:t>.</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None/>
            </a:pPr>
            <a:r>
              <a:t/>
            </a:r>
            <a:endParaRPr sz="1800">
              <a:solidFill>
                <a:schemeClr val="dk2"/>
              </a:solidFill>
            </a:endParaRPr>
          </a:p>
        </p:txBody>
      </p:sp>
      <p:pic>
        <p:nvPicPr>
          <p:cNvPr id="57" name="Google Shape;57;p13"/>
          <p:cNvPicPr preferRelativeResize="0"/>
          <p:nvPr/>
        </p:nvPicPr>
        <p:blipFill>
          <a:blip r:embed="rId3">
            <a:alphaModFix/>
          </a:blip>
          <a:stretch>
            <a:fillRect/>
          </a:stretch>
        </p:blipFill>
        <p:spPr>
          <a:xfrm>
            <a:off x="2968450" y="1655225"/>
            <a:ext cx="3337800" cy="3173624"/>
          </a:xfrm>
          <a:prstGeom prst="rect">
            <a:avLst/>
          </a:prstGeom>
          <a:noFill/>
          <a:ln cap="flat" cmpd="sng" w="9525">
            <a:solidFill>
              <a:srgbClr val="000000"/>
            </a:solidFill>
            <a:prstDash val="solid"/>
            <a:round/>
            <a:headEnd len="sm" w="sm" type="none"/>
            <a:tailEnd len="sm" w="sm" type="none"/>
          </a:ln>
        </p:spPr>
      </p:pic>
      <p:sp>
        <p:nvSpPr>
          <p:cNvPr id="58" name="Google Shape;58;p13"/>
          <p:cNvSpPr txBox="1"/>
          <p:nvPr/>
        </p:nvSpPr>
        <p:spPr>
          <a:xfrm>
            <a:off x="246200" y="1655100"/>
            <a:ext cx="2476200" cy="317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500">
                <a:solidFill>
                  <a:schemeClr val="dk1"/>
                </a:solidFill>
                <a:latin typeface="Times New Roman"/>
                <a:ea typeface="Times New Roman"/>
                <a:cs typeface="Times New Roman"/>
                <a:sym typeface="Times New Roman"/>
              </a:rPr>
              <a:t>Sensors:</a:t>
            </a:r>
            <a:r>
              <a:rPr lang="en" sz="1500">
                <a:solidFill>
                  <a:schemeClr val="dk1"/>
                </a:solidFill>
                <a:latin typeface="Times New Roman"/>
                <a:ea typeface="Times New Roman"/>
                <a:cs typeface="Times New Roman"/>
                <a:sym typeface="Times New Roman"/>
              </a:rPr>
              <a:t> Devices that detect physical changes in the environment (temperature, light, pressure, etc.) and convert them into signals that can be read by humans or machines. For instance, a temperature sensor measures thermal energy and outputs an electrical signal that can be monitored or recorded.</a:t>
            </a:r>
            <a:endParaRPr sz="2200">
              <a:solidFill>
                <a:schemeClr val="dk2"/>
              </a:solidFill>
              <a:latin typeface="Times New Roman"/>
              <a:ea typeface="Times New Roman"/>
              <a:cs typeface="Times New Roman"/>
              <a:sym typeface="Times New Roman"/>
            </a:endParaRPr>
          </a:p>
        </p:txBody>
      </p:sp>
      <p:sp>
        <p:nvSpPr>
          <p:cNvPr id="59" name="Google Shape;59;p13"/>
          <p:cNvSpPr txBox="1"/>
          <p:nvPr/>
        </p:nvSpPr>
        <p:spPr>
          <a:xfrm>
            <a:off x="6566175" y="1764650"/>
            <a:ext cx="2777100" cy="298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600">
                <a:solidFill>
                  <a:schemeClr val="dk1"/>
                </a:solidFill>
              </a:rPr>
              <a:t>Actuators:</a:t>
            </a:r>
            <a:r>
              <a:rPr lang="en" sz="1600">
                <a:solidFill>
                  <a:schemeClr val="dk1"/>
                </a:solidFill>
              </a:rPr>
              <a:t> Devices that take signals and convert them into physical actions. They may use electrical, hydraulic, or pneumatic energy to perform tasks, such as moving a robotic arm or opening a valve.</a:t>
            </a:r>
            <a:endParaRPr sz="1600">
              <a:solidFill>
                <a:schemeClr val="dk1"/>
              </a:solidFill>
            </a:endParaRPr>
          </a:p>
          <a:p>
            <a:pPr indent="0" lvl="0" marL="0" rtl="0" algn="l">
              <a:spcBef>
                <a:spcPts val="0"/>
              </a:spcBef>
              <a:spcAft>
                <a:spcPts val="0"/>
              </a:spcAft>
              <a:buNone/>
            </a:pPr>
            <a:r>
              <a:t/>
            </a:r>
            <a:endParaRPr sz="1800">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1" name="Google Shape;121;p22"/>
          <p:cNvPicPr preferRelativeResize="0"/>
          <p:nvPr/>
        </p:nvPicPr>
        <p:blipFill>
          <a:blip r:embed="rId3">
            <a:alphaModFix/>
          </a:blip>
          <a:stretch>
            <a:fillRect/>
          </a:stretch>
        </p:blipFill>
        <p:spPr>
          <a:xfrm>
            <a:off x="311700" y="414125"/>
            <a:ext cx="8520600" cy="41547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Control Systems for Actuators</a:t>
            </a:r>
            <a:endParaRPr/>
          </a:p>
        </p:txBody>
      </p:sp>
      <p:sp>
        <p:nvSpPr>
          <p:cNvPr id="127" name="Google Shape;127;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8" name="Google Shape;128;p23"/>
          <p:cNvPicPr preferRelativeResize="0"/>
          <p:nvPr/>
        </p:nvPicPr>
        <p:blipFill>
          <a:blip r:embed="rId3">
            <a:alphaModFix/>
          </a:blip>
          <a:stretch>
            <a:fillRect/>
          </a:stretch>
        </p:blipFill>
        <p:spPr>
          <a:xfrm>
            <a:off x="70025" y="1152475"/>
            <a:ext cx="9003952" cy="39910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Innovative Applications</a:t>
            </a:r>
            <a:endParaRPr/>
          </a:p>
        </p:txBody>
      </p:sp>
      <p:sp>
        <p:nvSpPr>
          <p:cNvPr id="134" name="Google Shape;134;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Smart Homes</a:t>
            </a:r>
            <a:endParaRPr/>
          </a:p>
          <a:p>
            <a:pPr indent="0" lvl="0" marL="0" rtl="0" algn="l">
              <a:spcBef>
                <a:spcPts val="1200"/>
              </a:spcBef>
              <a:spcAft>
                <a:spcPts val="0"/>
              </a:spcAft>
              <a:buClr>
                <a:schemeClr val="dk1"/>
              </a:buClr>
              <a:buSzPts val="1100"/>
              <a:buFont typeface="Arial"/>
              <a:buNone/>
            </a:pPr>
            <a:r>
              <a:rPr b="1" lang="en" sz="1600">
                <a:solidFill>
                  <a:schemeClr val="dk1"/>
                </a:solidFill>
              </a:rPr>
              <a:t>Explanation Text:</a:t>
            </a:r>
            <a:endParaRPr b="1" sz="1600">
              <a:solidFill>
                <a:schemeClr val="dk1"/>
              </a:solidFill>
            </a:endParaRPr>
          </a:p>
          <a:p>
            <a:pPr indent="-330200" lvl="0" marL="457200" rtl="0" algn="l">
              <a:spcBef>
                <a:spcPts val="1200"/>
              </a:spcBef>
              <a:spcAft>
                <a:spcPts val="0"/>
              </a:spcAft>
              <a:buClr>
                <a:schemeClr val="dk1"/>
              </a:buClr>
              <a:buSzPts val="1600"/>
              <a:buChar char="●"/>
            </a:pPr>
            <a:r>
              <a:rPr lang="en" sz="1600">
                <a:solidFill>
                  <a:schemeClr val="dk1"/>
                </a:solidFill>
              </a:rPr>
              <a:t>Smart homes incorporate various sensors and actuators to enhance convenience and energy efficiency. Examples include:</a:t>
            </a:r>
            <a:endParaRPr sz="1600">
              <a:solidFill>
                <a:schemeClr val="dk1"/>
              </a:solidFill>
            </a:endParaRPr>
          </a:p>
          <a:p>
            <a:pPr indent="-330200" lvl="1" marL="914400" rtl="0" algn="l">
              <a:spcBef>
                <a:spcPts val="0"/>
              </a:spcBef>
              <a:spcAft>
                <a:spcPts val="0"/>
              </a:spcAft>
              <a:buClr>
                <a:schemeClr val="dk1"/>
              </a:buClr>
              <a:buSzPts val="1600"/>
              <a:buChar char="○"/>
            </a:pPr>
            <a:r>
              <a:rPr b="1" lang="en" sz="1600">
                <a:solidFill>
                  <a:schemeClr val="dk1"/>
                </a:solidFill>
              </a:rPr>
              <a:t>Smart Thermostats:</a:t>
            </a:r>
            <a:r>
              <a:rPr lang="en" sz="1600">
                <a:solidFill>
                  <a:schemeClr val="dk1"/>
                </a:solidFill>
              </a:rPr>
              <a:t> Learn user preferences and adjust heating/cooling accordingly.</a:t>
            </a:r>
            <a:endParaRPr sz="1600">
              <a:solidFill>
                <a:schemeClr val="dk1"/>
              </a:solidFill>
            </a:endParaRPr>
          </a:p>
          <a:p>
            <a:pPr indent="-330200" lvl="1" marL="914400" rtl="0" algn="l">
              <a:spcBef>
                <a:spcPts val="0"/>
              </a:spcBef>
              <a:spcAft>
                <a:spcPts val="0"/>
              </a:spcAft>
              <a:buClr>
                <a:schemeClr val="dk1"/>
              </a:buClr>
              <a:buSzPts val="1600"/>
              <a:buChar char="○"/>
            </a:pPr>
            <a:r>
              <a:rPr b="1" lang="en" sz="1600">
                <a:solidFill>
                  <a:schemeClr val="dk1"/>
                </a:solidFill>
              </a:rPr>
              <a:t>Smart Lighting Systems:</a:t>
            </a:r>
            <a:r>
              <a:rPr lang="en" sz="1600">
                <a:solidFill>
                  <a:schemeClr val="dk1"/>
                </a:solidFill>
              </a:rPr>
              <a:t> Automatically adjust brightness based on ambient light levels.</a:t>
            </a:r>
            <a:endParaRPr sz="1600">
              <a:solidFill>
                <a:schemeClr val="dk1"/>
              </a:solidFill>
            </a:endParaRPr>
          </a:p>
          <a:p>
            <a:pPr indent="-330200" lvl="1" marL="914400" rtl="0" algn="l">
              <a:spcBef>
                <a:spcPts val="0"/>
              </a:spcBef>
              <a:spcAft>
                <a:spcPts val="0"/>
              </a:spcAft>
              <a:buClr>
                <a:schemeClr val="dk1"/>
              </a:buClr>
              <a:buSzPts val="1600"/>
              <a:buChar char="○"/>
            </a:pPr>
            <a:r>
              <a:rPr b="1" lang="en" sz="1600">
                <a:solidFill>
                  <a:schemeClr val="dk1"/>
                </a:solidFill>
              </a:rPr>
              <a:t>Security Systems:</a:t>
            </a:r>
            <a:r>
              <a:rPr lang="en" sz="1600">
                <a:solidFill>
                  <a:schemeClr val="dk1"/>
                </a:solidFill>
              </a:rPr>
              <a:t> Utilize motion detectors and cameras for monitoring.</a:t>
            </a:r>
            <a:endParaRPr sz="1600">
              <a:solidFill>
                <a:schemeClr val="dk1"/>
              </a:solidFill>
            </a:endParaRPr>
          </a:p>
          <a:p>
            <a:pPr indent="0" lvl="0" marL="0" rtl="0" algn="l">
              <a:spcBef>
                <a:spcPts val="120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40" name="Google Shape;140;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1" name="Google Shape;141;p25"/>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Wearable Technology</a:t>
            </a:r>
            <a:endParaRPr/>
          </a:p>
        </p:txBody>
      </p:sp>
      <p:sp>
        <p:nvSpPr>
          <p:cNvPr id="147" name="Google Shape;147;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latin typeface="Times New Roman"/>
                <a:ea typeface="Times New Roman"/>
                <a:cs typeface="Times New Roman"/>
                <a:sym typeface="Times New Roman"/>
              </a:rPr>
              <a:t>Wearable devices, such as fitness trackers and smartwatches, leverage sensors to monitor various health metrics (heart rate, steps taken) and actuators for feedback (vibrations, alerts). They provide users with real-time data to support health and fitness goals.</a:t>
            </a:r>
            <a:endParaRPr>
              <a:latin typeface="Times New Roman"/>
              <a:ea typeface="Times New Roman"/>
              <a:cs typeface="Times New Roman"/>
              <a:sym typeface="Times New Roman"/>
            </a:endParaRPr>
          </a:p>
        </p:txBody>
      </p:sp>
      <p:pic>
        <p:nvPicPr>
          <p:cNvPr id="148" name="Google Shape;148;p26"/>
          <p:cNvPicPr preferRelativeResize="0"/>
          <p:nvPr/>
        </p:nvPicPr>
        <p:blipFill>
          <a:blip r:embed="rId3">
            <a:alphaModFix/>
          </a:blip>
          <a:stretch>
            <a:fillRect/>
          </a:stretch>
        </p:blipFill>
        <p:spPr>
          <a:xfrm>
            <a:off x="222250" y="2250100"/>
            <a:ext cx="4349750" cy="2893399"/>
          </a:xfrm>
          <a:prstGeom prst="rect">
            <a:avLst/>
          </a:prstGeom>
          <a:noFill/>
          <a:ln>
            <a:noFill/>
          </a:ln>
        </p:spPr>
      </p:pic>
      <p:pic>
        <p:nvPicPr>
          <p:cNvPr id="149" name="Google Shape;149;p26"/>
          <p:cNvPicPr preferRelativeResize="0"/>
          <p:nvPr/>
        </p:nvPicPr>
        <p:blipFill>
          <a:blip r:embed="rId4">
            <a:alphaModFix/>
          </a:blip>
          <a:stretch>
            <a:fillRect/>
          </a:stretch>
        </p:blipFill>
        <p:spPr>
          <a:xfrm>
            <a:off x="4940575" y="2250100"/>
            <a:ext cx="3891725" cy="29665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Industrial Automation</a:t>
            </a:r>
            <a:endParaRPr/>
          </a:p>
        </p:txBody>
      </p:sp>
      <p:sp>
        <p:nvSpPr>
          <p:cNvPr id="155" name="Google Shape;155;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1200"/>
              </a:spcBef>
              <a:spcAft>
                <a:spcPts val="0"/>
              </a:spcAft>
              <a:buClr>
                <a:schemeClr val="dk1"/>
              </a:buClr>
              <a:buSzPts val="1100"/>
              <a:buFont typeface="Arial"/>
              <a:buNone/>
            </a:pPr>
            <a:r>
              <a:rPr lang="en" sz="1100">
                <a:solidFill>
                  <a:schemeClr val="dk1"/>
                </a:solidFill>
                <a:latin typeface="Montserrat Medium"/>
                <a:ea typeface="Montserrat Medium"/>
                <a:cs typeface="Montserrat Medium"/>
                <a:sym typeface="Montserrat Medium"/>
              </a:rPr>
              <a:t>In industrial settings, sensors and actuators work in tandem to automate processes, improving efficiency, precision, and safety. Here are two key examples:</a:t>
            </a:r>
            <a:endParaRPr sz="1100">
              <a:solidFill>
                <a:schemeClr val="dk1"/>
              </a:solidFill>
              <a:latin typeface="Montserrat Medium"/>
              <a:ea typeface="Montserrat Medium"/>
              <a:cs typeface="Montserrat Medium"/>
              <a:sym typeface="Montserrat Medium"/>
            </a:endParaRPr>
          </a:p>
          <a:p>
            <a:pPr indent="-298450" lvl="0" marL="457200" rtl="0" algn="l">
              <a:spcBef>
                <a:spcPts val="1200"/>
              </a:spcBef>
              <a:spcAft>
                <a:spcPts val="0"/>
              </a:spcAft>
              <a:buClr>
                <a:schemeClr val="dk1"/>
              </a:buClr>
              <a:buSzPts val="1100"/>
              <a:buFont typeface="Comic Sans MS"/>
              <a:buAutoNum type="arabicPeriod"/>
            </a:pPr>
            <a:r>
              <a:rPr lang="en" sz="1100">
                <a:solidFill>
                  <a:schemeClr val="dk1"/>
                </a:solidFill>
                <a:latin typeface="Comic Sans MS"/>
                <a:ea typeface="Comic Sans MS"/>
                <a:cs typeface="Comic Sans MS"/>
                <a:sym typeface="Comic Sans MS"/>
              </a:rPr>
              <a:t>Robotic Arms:</a:t>
            </a:r>
            <a:endParaRPr sz="1100">
              <a:solidFill>
                <a:schemeClr val="dk1"/>
              </a:solidFill>
              <a:latin typeface="Comic Sans MS"/>
              <a:ea typeface="Comic Sans MS"/>
              <a:cs typeface="Comic Sans MS"/>
              <a:sym typeface="Comic Sans MS"/>
            </a:endParaRPr>
          </a:p>
          <a:p>
            <a:pPr indent="-298450" lvl="1" marL="914400" rtl="0" algn="l">
              <a:spcBef>
                <a:spcPts val="0"/>
              </a:spcBef>
              <a:spcAft>
                <a:spcPts val="0"/>
              </a:spcAft>
              <a:buClr>
                <a:schemeClr val="dk1"/>
              </a:buClr>
              <a:buSzPts val="1100"/>
              <a:buFont typeface="Montserrat"/>
              <a:buChar char="○"/>
            </a:pPr>
            <a:r>
              <a:rPr lang="en" sz="1100">
                <a:solidFill>
                  <a:schemeClr val="dk1"/>
                </a:solidFill>
                <a:latin typeface="Montserrat Medium"/>
                <a:ea typeface="Montserrat Medium"/>
                <a:cs typeface="Montserrat Medium"/>
                <a:sym typeface="Montserrat Medium"/>
              </a:rPr>
              <a:t>Sensors for Object Detection: Vision, proximity, and force sensors help detect and measure the size and position of objects.</a:t>
            </a:r>
            <a:endParaRPr sz="1100">
              <a:solidFill>
                <a:schemeClr val="dk1"/>
              </a:solidFill>
              <a:latin typeface="Montserrat Medium"/>
              <a:ea typeface="Montserrat Medium"/>
              <a:cs typeface="Montserrat Medium"/>
              <a:sym typeface="Montserrat Medium"/>
            </a:endParaRPr>
          </a:p>
          <a:p>
            <a:pPr indent="-298450" lvl="1" marL="914400" rtl="0" algn="l">
              <a:spcBef>
                <a:spcPts val="0"/>
              </a:spcBef>
              <a:spcAft>
                <a:spcPts val="0"/>
              </a:spcAft>
              <a:buClr>
                <a:schemeClr val="dk1"/>
              </a:buClr>
              <a:buSzPts val="1100"/>
              <a:buFont typeface="Montserrat"/>
              <a:buChar char="○"/>
            </a:pPr>
            <a:r>
              <a:rPr lang="en" sz="1100">
                <a:solidFill>
                  <a:schemeClr val="dk1"/>
                </a:solidFill>
                <a:latin typeface="Montserrat Medium"/>
                <a:ea typeface="Montserrat Medium"/>
                <a:cs typeface="Montserrat Medium"/>
                <a:sym typeface="Montserrat Medium"/>
              </a:rPr>
              <a:t>Actuators for Manipulation: Electric, hydraulic, or pneumatic actuators control the movement, enabling precise tasks like picking, rotating, or assembling components.</a:t>
            </a:r>
            <a:endParaRPr sz="1100">
              <a:solidFill>
                <a:schemeClr val="dk1"/>
              </a:solidFill>
              <a:latin typeface="Montserrat Medium"/>
              <a:ea typeface="Montserrat Medium"/>
              <a:cs typeface="Montserrat Medium"/>
              <a:sym typeface="Montserrat Medium"/>
            </a:endParaRPr>
          </a:p>
          <a:p>
            <a:pPr indent="-298450" lvl="1" marL="914400" rtl="0" algn="l">
              <a:spcBef>
                <a:spcPts val="0"/>
              </a:spcBef>
              <a:spcAft>
                <a:spcPts val="0"/>
              </a:spcAft>
              <a:buClr>
                <a:schemeClr val="dk1"/>
              </a:buClr>
              <a:buSzPts val="1100"/>
              <a:buFont typeface="Montserrat"/>
              <a:buChar char="○"/>
            </a:pPr>
            <a:r>
              <a:rPr lang="en" sz="1100">
                <a:solidFill>
                  <a:schemeClr val="dk1"/>
                </a:solidFill>
                <a:latin typeface="Montserrat Medium"/>
                <a:ea typeface="Montserrat Medium"/>
                <a:cs typeface="Montserrat Medium"/>
                <a:sym typeface="Montserrat Medium"/>
              </a:rPr>
              <a:t>Feedback Loop: Sensors provide real-time data to actuators, allowing adjustments for accurate handling and reducing errors.</a:t>
            </a:r>
            <a:endParaRPr sz="1100">
              <a:solidFill>
                <a:schemeClr val="dk1"/>
              </a:solidFill>
              <a:latin typeface="Montserrat Medium"/>
              <a:ea typeface="Montserrat Medium"/>
              <a:cs typeface="Montserrat Medium"/>
              <a:sym typeface="Montserrat Medium"/>
            </a:endParaRPr>
          </a:p>
          <a:p>
            <a:pPr indent="-298450" lvl="0" marL="457200" rtl="0" algn="l">
              <a:spcBef>
                <a:spcPts val="0"/>
              </a:spcBef>
              <a:spcAft>
                <a:spcPts val="0"/>
              </a:spcAft>
              <a:buClr>
                <a:schemeClr val="dk1"/>
              </a:buClr>
              <a:buSzPts val="1100"/>
              <a:buFont typeface="Comic Sans MS"/>
              <a:buAutoNum type="arabicPeriod"/>
            </a:pPr>
            <a:r>
              <a:rPr lang="en" sz="1100">
                <a:solidFill>
                  <a:schemeClr val="dk1"/>
                </a:solidFill>
                <a:latin typeface="Comic Sans MS"/>
                <a:ea typeface="Comic Sans MS"/>
                <a:cs typeface="Comic Sans MS"/>
                <a:sym typeface="Comic Sans MS"/>
              </a:rPr>
              <a:t>Conveyor Systems:</a:t>
            </a:r>
            <a:endParaRPr sz="1100">
              <a:solidFill>
                <a:schemeClr val="dk1"/>
              </a:solidFill>
              <a:latin typeface="Comic Sans MS"/>
              <a:ea typeface="Comic Sans MS"/>
              <a:cs typeface="Comic Sans MS"/>
              <a:sym typeface="Comic Sans MS"/>
            </a:endParaRPr>
          </a:p>
          <a:p>
            <a:pPr indent="-298450" lvl="1" marL="914400" rtl="0" algn="l">
              <a:spcBef>
                <a:spcPts val="0"/>
              </a:spcBef>
              <a:spcAft>
                <a:spcPts val="0"/>
              </a:spcAft>
              <a:buClr>
                <a:schemeClr val="dk1"/>
              </a:buClr>
              <a:buSzPts val="1100"/>
              <a:buFont typeface="Montserrat"/>
              <a:buChar char="○"/>
            </a:pPr>
            <a:r>
              <a:rPr lang="en" sz="1100">
                <a:solidFill>
                  <a:schemeClr val="dk1"/>
                </a:solidFill>
                <a:latin typeface="Montserrat Medium"/>
                <a:ea typeface="Montserrat Medium"/>
                <a:cs typeface="Montserrat Medium"/>
                <a:sym typeface="Montserrat Medium"/>
              </a:rPr>
              <a:t>Sensors for Product Flow Monitoring: Photoelectric and infrared sensors detect product position and speed on conveyor belts.</a:t>
            </a:r>
            <a:endParaRPr sz="1100">
              <a:solidFill>
                <a:schemeClr val="dk1"/>
              </a:solidFill>
              <a:latin typeface="Montserrat Medium"/>
              <a:ea typeface="Montserrat Medium"/>
              <a:cs typeface="Montserrat Medium"/>
              <a:sym typeface="Montserrat Medium"/>
            </a:endParaRPr>
          </a:p>
          <a:p>
            <a:pPr indent="-298450" lvl="1" marL="914400" rtl="0" algn="l">
              <a:spcBef>
                <a:spcPts val="0"/>
              </a:spcBef>
              <a:spcAft>
                <a:spcPts val="0"/>
              </a:spcAft>
              <a:buClr>
                <a:schemeClr val="dk1"/>
              </a:buClr>
              <a:buSzPts val="1100"/>
              <a:buFont typeface="Montserrat"/>
              <a:buChar char="○"/>
            </a:pPr>
            <a:r>
              <a:rPr lang="en" sz="1100">
                <a:solidFill>
                  <a:schemeClr val="dk1"/>
                </a:solidFill>
                <a:latin typeface="Montserrat Medium"/>
                <a:ea typeface="Montserrat Medium"/>
                <a:cs typeface="Montserrat Medium"/>
                <a:sym typeface="Montserrat Medium"/>
              </a:rPr>
              <a:t>Actuators for Control: Motors, driven by actuators, adjust the belt’s speed and direction based on sensor input, ensuring smooth flow and automated sorting.</a:t>
            </a:r>
            <a:endParaRPr sz="1100">
              <a:solidFill>
                <a:schemeClr val="dk1"/>
              </a:solidFill>
              <a:latin typeface="Montserrat Medium"/>
              <a:ea typeface="Montserrat Medium"/>
              <a:cs typeface="Montserrat Medium"/>
              <a:sym typeface="Montserrat Medium"/>
            </a:endParaRPr>
          </a:p>
          <a:p>
            <a:pPr indent="-298450" lvl="1" marL="914400" rtl="0" algn="l">
              <a:spcBef>
                <a:spcPts val="0"/>
              </a:spcBef>
              <a:spcAft>
                <a:spcPts val="0"/>
              </a:spcAft>
              <a:buClr>
                <a:schemeClr val="dk1"/>
              </a:buClr>
              <a:buSzPts val="1100"/>
              <a:buFont typeface="Montserrat"/>
              <a:buChar char="○"/>
            </a:pPr>
            <a:r>
              <a:rPr lang="en" sz="1100">
                <a:solidFill>
                  <a:schemeClr val="dk1"/>
                </a:solidFill>
                <a:latin typeface="Montserrat Medium"/>
                <a:ea typeface="Montserrat Medium"/>
                <a:cs typeface="Montserrat Medium"/>
                <a:sym typeface="Montserrat Medium"/>
              </a:rPr>
              <a:t>Safety and Quality Control: Sensors monitor for hazards or defects, triggering actuators to stop or sort products when needed.</a:t>
            </a:r>
            <a:endParaRPr sz="1100">
              <a:solidFill>
                <a:schemeClr val="dk1"/>
              </a:solidFill>
              <a:latin typeface="Montserrat Medium"/>
              <a:ea typeface="Montserrat Medium"/>
              <a:cs typeface="Montserrat Medium"/>
              <a:sym typeface="Montserrat Medium"/>
            </a:endParaRPr>
          </a:p>
          <a:p>
            <a:pPr indent="0" lvl="0" marL="0" rtl="0" algn="l">
              <a:spcBef>
                <a:spcPts val="1200"/>
              </a:spcBef>
              <a:spcAft>
                <a:spcPts val="1200"/>
              </a:spcAft>
              <a:buNone/>
            </a:pPr>
            <a:r>
              <a:t/>
            </a:r>
            <a:endParaRPr sz="1100">
              <a:solidFill>
                <a:schemeClr val="dk1"/>
              </a:solidFill>
            </a:endParaRPr>
          </a:p>
        </p:txBody>
      </p:sp>
      <p:sp>
        <p:nvSpPr>
          <p:cNvPr id="156" name="Google Shape;156;p27"/>
          <p:cNvSpPr txBox="1"/>
          <p:nvPr/>
        </p:nvSpPr>
        <p:spPr>
          <a:xfrm>
            <a:off x="3409675" y="3064575"/>
            <a:ext cx="5756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62" name="Google Shape;162;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3" name="Google Shape;163;p28"/>
          <p:cNvPicPr preferRelativeResize="0"/>
          <p:nvPr/>
        </p:nvPicPr>
        <p:blipFill>
          <a:blip r:embed="rId3">
            <a:alphaModFix/>
          </a:blip>
          <a:stretch>
            <a:fillRect/>
          </a:stretch>
        </p:blipFill>
        <p:spPr>
          <a:xfrm>
            <a:off x="311700" y="276075"/>
            <a:ext cx="8520599" cy="45692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Future Trends and Research Directions</a:t>
            </a:r>
            <a:endParaRPr/>
          </a:p>
        </p:txBody>
      </p:sp>
      <p:sp>
        <p:nvSpPr>
          <p:cNvPr id="169" name="Google Shape;169;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275"/>
              <a:buNone/>
            </a:pPr>
            <a:r>
              <a:rPr lang="en" sz="1066">
                <a:latin typeface="Lexend Medium"/>
                <a:ea typeface="Lexend Medium"/>
                <a:cs typeface="Lexend Medium"/>
                <a:sym typeface="Lexend Medium"/>
              </a:rPr>
              <a:t>Emerging Sensor Technologies:</a:t>
            </a:r>
            <a:endParaRPr sz="1066">
              <a:latin typeface="Lexend Medium"/>
              <a:ea typeface="Lexend Medium"/>
              <a:cs typeface="Lexend Medium"/>
              <a:sym typeface="Lexend Medium"/>
            </a:endParaRPr>
          </a:p>
          <a:p>
            <a:pPr indent="0" lvl="0" marL="0" rtl="0" algn="l">
              <a:lnSpc>
                <a:spcPct val="95000"/>
              </a:lnSpc>
              <a:spcBef>
                <a:spcPts val="1200"/>
              </a:spcBef>
              <a:spcAft>
                <a:spcPts val="0"/>
              </a:spcAft>
              <a:buClr>
                <a:schemeClr val="dk1"/>
              </a:buClr>
              <a:buSzPts val="275"/>
              <a:buFont typeface="Arial"/>
              <a:buNone/>
            </a:pPr>
            <a:r>
              <a:rPr lang="en" sz="891">
                <a:solidFill>
                  <a:schemeClr val="dk1"/>
                </a:solidFill>
                <a:latin typeface="Lexend Medium"/>
                <a:ea typeface="Lexend Medium"/>
                <a:cs typeface="Lexend Medium"/>
                <a:sym typeface="Lexend Medium"/>
              </a:rPr>
              <a:t>The field of sensor technology is rapidly advancing, leading to groundbreaking innovations that promise to revolutionize various industries. Two key emerging trends are:</a:t>
            </a:r>
            <a:endParaRPr sz="891">
              <a:solidFill>
                <a:schemeClr val="dk1"/>
              </a:solidFill>
              <a:latin typeface="Lexend Medium"/>
              <a:ea typeface="Lexend Medium"/>
              <a:cs typeface="Lexend Medium"/>
              <a:sym typeface="Lexend Medium"/>
            </a:endParaRPr>
          </a:p>
          <a:p>
            <a:pPr indent="0" lvl="0" marL="0" rtl="0" algn="l">
              <a:lnSpc>
                <a:spcPct val="95000"/>
              </a:lnSpc>
              <a:spcBef>
                <a:spcPts val="1200"/>
              </a:spcBef>
              <a:spcAft>
                <a:spcPts val="0"/>
              </a:spcAft>
              <a:buClr>
                <a:schemeClr val="dk1"/>
              </a:buClr>
              <a:buSzPts val="275"/>
              <a:buFont typeface="Arial"/>
              <a:buNone/>
            </a:pPr>
            <a:r>
              <a:rPr lang="en" sz="891">
                <a:solidFill>
                  <a:schemeClr val="dk1"/>
                </a:solidFill>
                <a:latin typeface="Lexend Medium"/>
                <a:ea typeface="Lexend Medium"/>
                <a:cs typeface="Lexend Medium"/>
                <a:sym typeface="Lexend Medium"/>
              </a:rPr>
              <a:t>1. Nano-Sensors:</a:t>
            </a:r>
            <a:endParaRPr sz="891">
              <a:solidFill>
                <a:schemeClr val="dk1"/>
              </a:solidFill>
              <a:latin typeface="Lexend Medium"/>
              <a:ea typeface="Lexend Medium"/>
              <a:cs typeface="Lexend Medium"/>
              <a:sym typeface="Lexend Medium"/>
            </a:endParaRPr>
          </a:p>
          <a:p>
            <a:pPr indent="-285237" lvl="0" marL="457200" rtl="0" algn="l">
              <a:lnSpc>
                <a:spcPct val="95000"/>
              </a:lnSpc>
              <a:spcBef>
                <a:spcPts val="1200"/>
              </a:spcBef>
              <a:spcAft>
                <a:spcPts val="0"/>
              </a:spcAft>
              <a:buClr>
                <a:schemeClr val="dk1"/>
              </a:buClr>
              <a:buSzPts val="892"/>
              <a:buChar char="●"/>
            </a:pPr>
            <a:r>
              <a:rPr lang="en" sz="891">
                <a:solidFill>
                  <a:schemeClr val="dk1"/>
                </a:solidFill>
                <a:latin typeface="Lexend Medium"/>
                <a:ea typeface="Lexend Medium"/>
                <a:cs typeface="Lexend Medium"/>
                <a:sym typeface="Lexend Medium"/>
              </a:rPr>
              <a:t>Ultra-Sensitive Detection: Nano-sensors are incredibly small sensors capable of detecting minuscule changes at the atomic or molecular level. These sensors can measure tiny environmental variations, such as chemical concentrations, pressure, or temperature changes, with extreme precision.</a:t>
            </a:r>
            <a:endParaRPr sz="891">
              <a:solidFill>
                <a:schemeClr val="dk1"/>
              </a:solidFill>
              <a:latin typeface="Lexend Medium"/>
              <a:ea typeface="Lexend Medium"/>
              <a:cs typeface="Lexend Medium"/>
              <a:sym typeface="Lexend Medium"/>
            </a:endParaRPr>
          </a:p>
          <a:p>
            <a:pPr indent="-285237" lvl="0" marL="457200" rtl="0" algn="l">
              <a:lnSpc>
                <a:spcPct val="95000"/>
              </a:lnSpc>
              <a:spcBef>
                <a:spcPts val="0"/>
              </a:spcBef>
              <a:spcAft>
                <a:spcPts val="0"/>
              </a:spcAft>
              <a:buClr>
                <a:schemeClr val="dk1"/>
              </a:buClr>
              <a:buSzPts val="892"/>
              <a:buFont typeface="Lexend Medium"/>
              <a:buChar char="●"/>
            </a:pPr>
            <a:r>
              <a:rPr lang="en" sz="891">
                <a:solidFill>
                  <a:schemeClr val="dk1"/>
                </a:solidFill>
                <a:latin typeface="Lexend Medium"/>
                <a:ea typeface="Lexend Medium"/>
                <a:cs typeface="Lexend Medium"/>
                <a:sym typeface="Lexend Medium"/>
              </a:rPr>
              <a:t>Applications:</a:t>
            </a:r>
            <a:endParaRPr sz="891">
              <a:solidFill>
                <a:schemeClr val="dk1"/>
              </a:solidFill>
              <a:latin typeface="Lexend Medium"/>
              <a:ea typeface="Lexend Medium"/>
              <a:cs typeface="Lexend Medium"/>
              <a:sym typeface="Lexend Medium"/>
            </a:endParaRPr>
          </a:p>
          <a:p>
            <a:pPr indent="-285237" lvl="1" marL="914400" rtl="0" algn="l">
              <a:lnSpc>
                <a:spcPct val="95000"/>
              </a:lnSpc>
              <a:spcBef>
                <a:spcPts val="0"/>
              </a:spcBef>
              <a:spcAft>
                <a:spcPts val="0"/>
              </a:spcAft>
              <a:buClr>
                <a:schemeClr val="dk1"/>
              </a:buClr>
              <a:buSzPts val="892"/>
              <a:buChar char="○"/>
            </a:pPr>
            <a:r>
              <a:rPr lang="en" sz="891">
                <a:solidFill>
                  <a:schemeClr val="dk1"/>
                </a:solidFill>
                <a:latin typeface="Lexend Medium"/>
                <a:ea typeface="Lexend Medium"/>
                <a:cs typeface="Lexend Medium"/>
                <a:sym typeface="Lexend Medium"/>
              </a:rPr>
              <a:t>Medical Diagnostics: Nano-sensors can detect biomarkers in bodily fluids, enabling early diagnosis of diseases like cancer and diabetes.</a:t>
            </a:r>
            <a:endParaRPr sz="891">
              <a:solidFill>
                <a:schemeClr val="dk1"/>
              </a:solidFill>
              <a:latin typeface="Lexend Medium"/>
              <a:ea typeface="Lexend Medium"/>
              <a:cs typeface="Lexend Medium"/>
              <a:sym typeface="Lexend Medium"/>
            </a:endParaRPr>
          </a:p>
          <a:p>
            <a:pPr indent="-285237" lvl="1" marL="914400" rtl="0" algn="l">
              <a:lnSpc>
                <a:spcPct val="95000"/>
              </a:lnSpc>
              <a:spcBef>
                <a:spcPts val="0"/>
              </a:spcBef>
              <a:spcAft>
                <a:spcPts val="0"/>
              </a:spcAft>
              <a:buClr>
                <a:schemeClr val="dk1"/>
              </a:buClr>
              <a:buSzPts val="892"/>
              <a:buChar char="○"/>
            </a:pPr>
            <a:r>
              <a:rPr lang="en" sz="891">
                <a:solidFill>
                  <a:schemeClr val="dk1"/>
                </a:solidFill>
                <a:latin typeface="Lexend Medium"/>
                <a:ea typeface="Lexend Medium"/>
                <a:cs typeface="Lexend Medium"/>
                <a:sym typeface="Lexend Medium"/>
              </a:rPr>
              <a:t>Environmental Monitoring: They can be deployed to detect pollutants at very low concentrations, offering new ways to monitor air and water quality, providing early warning for pollution or hazardous conditions.</a:t>
            </a:r>
            <a:endParaRPr sz="891">
              <a:solidFill>
                <a:schemeClr val="dk1"/>
              </a:solidFill>
              <a:latin typeface="Lexend Medium"/>
              <a:ea typeface="Lexend Medium"/>
              <a:cs typeface="Lexend Medium"/>
              <a:sym typeface="Lexend Medium"/>
            </a:endParaRPr>
          </a:p>
          <a:p>
            <a:pPr indent="0" lvl="0" marL="0" rtl="0" algn="l">
              <a:lnSpc>
                <a:spcPct val="95000"/>
              </a:lnSpc>
              <a:spcBef>
                <a:spcPts val="1200"/>
              </a:spcBef>
              <a:spcAft>
                <a:spcPts val="0"/>
              </a:spcAft>
              <a:buClr>
                <a:schemeClr val="dk1"/>
              </a:buClr>
              <a:buSzPts val="275"/>
              <a:buFont typeface="Arial"/>
              <a:buNone/>
            </a:pPr>
            <a:r>
              <a:rPr lang="en" sz="891">
                <a:solidFill>
                  <a:schemeClr val="dk1"/>
                </a:solidFill>
                <a:latin typeface="Lexend Medium"/>
                <a:ea typeface="Lexend Medium"/>
                <a:cs typeface="Lexend Medium"/>
                <a:sym typeface="Lexend Medium"/>
              </a:rPr>
              <a:t>2. Smart Sensors:</a:t>
            </a:r>
            <a:endParaRPr sz="891">
              <a:solidFill>
                <a:schemeClr val="dk1"/>
              </a:solidFill>
              <a:latin typeface="Lexend Medium"/>
              <a:ea typeface="Lexend Medium"/>
              <a:cs typeface="Lexend Medium"/>
              <a:sym typeface="Lexend Medium"/>
            </a:endParaRPr>
          </a:p>
          <a:p>
            <a:pPr indent="-285237" lvl="0" marL="457200" rtl="0" algn="l">
              <a:lnSpc>
                <a:spcPct val="95000"/>
              </a:lnSpc>
              <a:spcBef>
                <a:spcPts val="1200"/>
              </a:spcBef>
              <a:spcAft>
                <a:spcPts val="0"/>
              </a:spcAft>
              <a:buClr>
                <a:schemeClr val="dk1"/>
              </a:buClr>
              <a:buSzPts val="892"/>
              <a:buChar char="●"/>
            </a:pPr>
            <a:r>
              <a:rPr lang="en" sz="891">
                <a:solidFill>
                  <a:schemeClr val="dk1"/>
                </a:solidFill>
                <a:latin typeface="Lexend Medium"/>
                <a:ea typeface="Lexend Medium"/>
                <a:cs typeface="Lexend Medium"/>
                <a:sym typeface="Lexend Medium"/>
              </a:rPr>
              <a:t>Integrated Processing Capabilities: Smart sensors combine sensing, processing, and communication into a single unit. These sensors can analyze data in real time and make decisions without relying on external computing resources.</a:t>
            </a:r>
            <a:endParaRPr sz="891">
              <a:solidFill>
                <a:schemeClr val="dk1"/>
              </a:solidFill>
              <a:latin typeface="Lexend Medium"/>
              <a:ea typeface="Lexend Medium"/>
              <a:cs typeface="Lexend Medium"/>
              <a:sym typeface="Lexend Medium"/>
            </a:endParaRPr>
          </a:p>
          <a:p>
            <a:pPr indent="-285237" lvl="0" marL="457200" rtl="0" algn="l">
              <a:lnSpc>
                <a:spcPct val="95000"/>
              </a:lnSpc>
              <a:spcBef>
                <a:spcPts val="0"/>
              </a:spcBef>
              <a:spcAft>
                <a:spcPts val="0"/>
              </a:spcAft>
              <a:buClr>
                <a:schemeClr val="dk1"/>
              </a:buClr>
              <a:buSzPts val="892"/>
              <a:buFont typeface="Lexend Medium"/>
              <a:buChar char="●"/>
            </a:pPr>
            <a:r>
              <a:rPr lang="en" sz="891">
                <a:solidFill>
                  <a:schemeClr val="dk1"/>
                </a:solidFill>
                <a:latin typeface="Lexend Medium"/>
                <a:ea typeface="Lexend Medium"/>
                <a:cs typeface="Lexend Medium"/>
                <a:sym typeface="Lexend Medium"/>
              </a:rPr>
              <a:t>Applications:</a:t>
            </a:r>
            <a:endParaRPr sz="891">
              <a:solidFill>
                <a:schemeClr val="dk1"/>
              </a:solidFill>
              <a:latin typeface="Lexend Medium"/>
              <a:ea typeface="Lexend Medium"/>
              <a:cs typeface="Lexend Medium"/>
              <a:sym typeface="Lexend Medium"/>
            </a:endParaRPr>
          </a:p>
          <a:p>
            <a:pPr indent="-285237" lvl="1" marL="914400" rtl="0" algn="l">
              <a:lnSpc>
                <a:spcPct val="95000"/>
              </a:lnSpc>
              <a:spcBef>
                <a:spcPts val="0"/>
              </a:spcBef>
              <a:spcAft>
                <a:spcPts val="0"/>
              </a:spcAft>
              <a:buClr>
                <a:schemeClr val="dk1"/>
              </a:buClr>
              <a:buSzPts val="892"/>
              <a:buChar char="○"/>
            </a:pPr>
            <a:r>
              <a:rPr lang="en" sz="891">
                <a:solidFill>
                  <a:schemeClr val="dk1"/>
                </a:solidFill>
                <a:latin typeface="Lexend Medium"/>
                <a:ea typeface="Lexend Medium"/>
                <a:cs typeface="Lexend Medium"/>
                <a:sym typeface="Lexend Medium"/>
              </a:rPr>
              <a:t>Autonomous Vehicles: Smart sensors help process road conditions, obstacles, and traffic patterns in real time to enhance safety and navigation.</a:t>
            </a:r>
            <a:endParaRPr sz="891">
              <a:solidFill>
                <a:schemeClr val="dk1"/>
              </a:solidFill>
              <a:latin typeface="Lexend Medium"/>
              <a:ea typeface="Lexend Medium"/>
              <a:cs typeface="Lexend Medium"/>
              <a:sym typeface="Lexend Medium"/>
            </a:endParaRPr>
          </a:p>
          <a:p>
            <a:pPr indent="-285237" lvl="1" marL="914400" rtl="0" algn="l">
              <a:lnSpc>
                <a:spcPct val="95000"/>
              </a:lnSpc>
              <a:spcBef>
                <a:spcPts val="0"/>
              </a:spcBef>
              <a:spcAft>
                <a:spcPts val="0"/>
              </a:spcAft>
              <a:buClr>
                <a:schemeClr val="dk1"/>
              </a:buClr>
              <a:buSzPts val="892"/>
              <a:buChar char="○"/>
            </a:pPr>
            <a:r>
              <a:rPr lang="en" sz="891">
                <a:solidFill>
                  <a:schemeClr val="dk1"/>
                </a:solidFill>
                <a:latin typeface="Lexend Medium"/>
                <a:ea typeface="Lexend Medium"/>
                <a:cs typeface="Lexend Medium"/>
                <a:sym typeface="Lexend Medium"/>
              </a:rPr>
              <a:t>Industrial Automation: In smart factories, sensors can monitor equipment performance and make adjustments autonomously to prevent breakdowns or improve efficiency, contributing to the rise of Industry 4.0.</a:t>
            </a:r>
            <a:endParaRPr sz="891">
              <a:solidFill>
                <a:schemeClr val="dk1"/>
              </a:solidFill>
              <a:latin typeface="Lexend Medium"/>
              <a:ea typeface="Lexend Medium"/>
              <a:cs typeface="Lexend Medium"/>
              <a:sym typeface="Lexend Medium"/>
            </a:endParaRPr>
          </a:p>
          <a:p>
            <a:pPr indent="0" lvl="0" marL="0" rtl="0" algn="l">
              <a:lnSpc>
                <a:spcPct val="95000"/>
              </a:lnSpc>
              <a:spcBef>
                <a:spcPts val="1200"/>
              </a:spcBef>
              <a:spcAft>
                <a:spcPts val="0"/>
              </a:spcAft>
              <a:buSzPts val="275"/>
              <a:buNone/>
            </a:pPr>
            <a:r>
              <a:t/>
            </a:r>
            <a:endParaRPr sz="550"/>
          </a:p>
          <a:p>
            <a:pPr indent="0" lvl="0" marL="0" rtl="0" algn="l">
              <a:lnSpc>
                <a:spcPct val="95000"/>
              </a:lnSpc>
              <a:spcBef>
                <a:spcPts val="1200"/>
              </a:spcBef>
              <a:spcAft>
                <a:spcPts val="1200"/>
              </a:spcAft>
              <a:buSzPts val="275"/>
              <a:buNone/>
            </a:pPr>
            <a:r>
              <a:t/>
            </a:r>
            <a:endParaRPr sz="55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Advances in Actuator Design</a:t>
            </a:r>
            <a:endParaRPr/>
          </a:p>
        </p:txBody>
      </p:sp>
      <p:sp>
        <p:nvSpPr>
          <p:cNvPr id="175" name="Google Shape;175;p30"/>
          <p:cNvSpPr txBox="1"/>
          <p:nvPr>
            <p:ph idx="1" type="body"/>
          </p:nvPr>
        </p:nvSpPr>
        <p:spPr>
          <a:xfrm>
            <a:off x="241000" y="1017725"/>
            <a:ext cx="8591400" cy="3551100"/>
          </a:xfrm>
          <a:prstGeom prst="rect">
            <a:avLst/>
          </a:prstGeom>
        </p:spPr>
        <p:txBody>
          <a:bodyPr anchorCtr="0" anchor="t" bIns="91425" lIns="91425" spcFirstLastPara="1" rIns="91425" wrap="square" tIns="91425">
            <a:noAutofit/>
          </a:bodyPr>
          <a:lstStyle/>
          <a:p>
            <a:pPr indent="0" lvl="0" marL="0" rtl="0" algn="l">
              <a:lnSpc>
                <a:spcPct val="105000"/>
              </a:lnSpc>
              <a:spcBef>
                <a:spcPts val="1200"/>
              </a:spcBef>
              <a:spcAft>
                <a:spcPts val="0"/>
              </a:spcAft>
              <a:buClr>
                <a:schemeClr val="dk1"/>
              </a:buClr>
              <a:buSzPts val="275"/>
              <a:buFont typeface="Arial"/>
              <a:buNone/>
            </a:pPr>
            <a:r>
              <a:rPr lang="en" sz="575">
                <a:solidFill>
                  <a:schemeClr val="dk1"/>
                </a:solidFill>
                <a:latin typeface="Georgia"/>
                <a:ea typeface="Georgia"/>
                <a:cs typeface="Georgia"/>
                <a:sym typeface="Georgia"/>
              </a:rPr>
              <a:t>R</a:t>
            </a:r>
            <a:r>
              <a:rPr lang="en" sz="829">
                <a:solidFill>
                  <a:schemeClr val="dk1"/>
                </a:solidFill>
                <a:latin typeface="Georgia"/>
                <a:ea typeface="Georgia"/>
                <a:cs typeface="Georgia"/>
                <a:sym typeface="Georgia"/>
              </a:rPr>
              <a:t>ecent advances in actuator design have led to more efficient, precise, and adaptable systems, transforming industries like robotics, healthcare, and aerospace. Key advancements include:</a:t>
            </a:r>
            <a:endParaRPr sz="829">
              <a:solidFill>
                <a:schemeClr val="dk1"/>
              </a:solidFill>
              <a:latin typeface="Georgia"/>
              <a:ea typeface="Georgia"/>
              <a:cs typeface="Georgia"/>
              <a:sym typeface="Georgia"/>
            </a:endParaRPr>
          </a:p>
          <a:p>
            <a:pPr indent="0" lvl="0" marL="0" rtl="0" algn="l">
              <a:lnSpc>
                <a:spcPct val="105000"/>
              </a:lnSpc>
              <a:spcBef>
                <a:spcPts val="1200"/>
              </a:spcBef>
              <a:spcAft>
                <a:spcPts val="0"/>
              </a:spcAft>
              <a:buClr>
                <a:schemeClr val="dk1"/>
              </a:buClr>
              <a:buSzPts val="275"/>
              <a:buFont typeface="Arial"/>
              <a:buNone/>
            </a:pPr>
            <a:r>
              <a:rPr lang="en" sz="829">
                <a:solidFill>
                  <a:schemeClr val="dk1"/>
                </a:solidFill>
                <a:latin typeface="Georgia"/>
                <a:ea typeface="Georgia"/>
                <a:cs typeface="Georgia"/>
                <a:sym typeface="Georgia"/>
              </a:rPr>
              <a:t>1. Soft Actuators:</a:t>
            </a:r>
            <a:endParaRPr sz="829">
              <a:solidFill>
                <a:schemeClr val="dk1"/>
              </a:solidFill>
              <a:latin typeface="Georgia"/>
              <a:ea typeface="Georgia"/>
              <a:cs typeface="Georgia"/>
              <a:sym typeface="Georgia"/>
            </a:endParaRPr>
          </a:p>
          <a:p>
            <a:pPr indent="-281268" lvl="0" marL="457200" rtl="0" algn="l">
              <a:lnSpc>
                <a:spcPct val="105000"/>
              </a:lnSpc>
              <a:spcBef>
                <a:spcPts val="1200"/>
              </a:spcBef>
              <a:spcAft>
                <a:spcPts val="0"/>
              </a:spcAft>
              <a:buClr>
                <a:schemeClr val="dk1"/>
              </a:buClr>
              <a:buSzPts val="829"/>
              <a:buFont typeface="Georgia"/>
              <a:buChar char="●"/>
            </a:pPr>
            <a:r>
              <a:rPr lang="en" sz="829">
                <a:solidFill>
                  <a:schemeClr val="dk1"/>
                </a:solidFill>
                <a:latin typeface="Georgia"/>
                <a:ea typeface="Georgia"/>
                <a:cs typeface="Georgia"/>
                <a:sym typeface="Georgia"/>
              </a:rPr>
              <a:t>Flexible and Adaptable: Soft actuators are made from materials like silicone and rubber, allowing them to bend, twist, or stretch. This flexibility makes them ideal for delicate tasks, such as handling fragile objects or interacting with humans in medical applications.</a:t>
            </a:r>
            <a:endParaRPr sz="829">
              <a:solidFill>
                <a:schemeClr val="dk1"/>
              </a:solidFill>
              <a:latin typeface="Georgia"/>
              <a:ea typeface="Georgia"/>
              <a:cs typeface="Georgia"/>
              <a:sym typeface="Georgia"/>
            </a:endParaRPr>
          </a:p>
          <a:p>
            <a:pPr indent="-281268" lvl="0" marL="457200" rtl="0" algn="l">
              <a:lnSpc>
                <a:spcPct val="105000"/>
              </a:lnSpc>
              <a:spcBef>
                <a:spcPts val="0"/>
              </a:spcBef>
              <a:spcAft>
                <a:spcPts val="0"/>
              </a:spcAft>
              <a:buClr>
                <a:schemeClr val="dk1"/>
              </a:buClr>
              <a:buSzPts val="829"/>
              <a:buFont typeface="Georgia"/>
              <a:buChar char="●"/>
            </a:pPr>
            <a:r>
              <a:rPr lang="en" sz="829">
                <a:solidFill>
                  <a:schemeClr val="dk1"/>
                </a:solidFill>
                <a:latin typeface="Georgia"/>
                <a:ea typeface="Georgia"/>
                <a:cs typeface="Georgia"/>
                <a:sym typeface="Georgia"/>
              </a:rPr>
              <a:t>Applications:</a:t>
            </a:r>
            <a:endParaRPr sz="829">
              <a:solidFill>
                <a:schemeClr val="dk1"/>
              </a:solidFill>
              <a:latin typeface="Georgia"/>
              <a:ea typeface="Georgia"/>
              <a:cs typeface="Georgia"/>
              <a:sym typeface="Georgia"/>
            </a:endParaRPr>
          </a:p>
          <a:p>
            <a:pPr indent="-281268" lvl="1" marL="914400" rtl="0" algn="l">
              <a:lnSpc>
                <a:spcPct val="105000"/>
              </a:lnSpc>
              <a:spcBef>
                <a:spcPts val="0"/>
              </a:spcBef>
              <a:spcAft>
                <a:spcPts val="0"/>
              </a:spcAft>
              <a:buClr>
                <a:schemeClr val="dk1"/>
              </a:buClr>
              <a:buSzPts val="829"/>
              <a:buFont typeface="Georgia"/>
              <a:buChar char="○"/>
            </a:pPr>
            <a:r>
              <a:rPr lang="en" sz="829">
                <a:solidFill>
                  <a:schemeClr val="dk1"/>
                </a:solidFill>
                <a:latin typeface="Georgia"/>
                <a:ea typeface="Georgia"/>
                <a:cs typeface="Georgia"/>
                <a:sym typeface="Georgia"/>
              </a:rPr>
              <a:t>Robotic Surgery: Soft actuators enable robotic systems to perform minimally invasive surgeries with greater precision and flexibility, reducing trauma to surrounding tissues.</a:t>
            </a:r>
            <a:endParaRPr sz="829">
              <a:solidFill>
                <a:schemeClr val="dk1"/>
              </a:solidFill>
              <a:latin typeface="Georgia"/>
              <a:ea typeface="Georgia"/>
              <a:cs typeface="Georgia"/>
              <a:sym typeface="Georgia"/>
            </a:endParaRPr>
          </a:p>
          <a:p>
            <a:pPr indent="-281268" lvl="1" marL="914400" rtl="0" algn="l">
              <a:lnSpc>
                <a:spcPct val="105000"/>
              </a:lnSpc>
              <a:spcBef>
                <a:spcPts val="0"/>
              </a:spcBef>
              <a:spcAft>
                <a:spcPts val="0"/>
              </a:spcAft>
              <a:buClr>
                <a:schemeClr val="dk1"/>
              </a:buClr>
              <a:buSzPts val="829"/>
              <a:buFont typeface="Georgia"/>
              <a:buChar char="○"/>
            </a:pPr>
            <a:r>
              <a:rPr lang="en" sz="829">
                <a:solidFill>
                  <a:schemeClr val="dk1"/>
                </a:solidFill>
                <a:latin typeface="Georgia"/>
                <a:ea typeface="Georgia"/>
                <a:cs typeface="Georgia"/>
                <a:sym typeface="Georgia"/>
              </a:rPr>
              <a:t>Wearable Devices: Used in exoskeletons and assistive technologies to provide more natural movement and enhanced user comfort.</a:t>
            </a:r>
            <a:endParaRPr sz="829">
              <a:solidFill>
                <a:schemeClr val="dk1"/>
              </a:solidFill>
              <a:latin typeface="Georgia"/>
              <a:ea typeface="Georgia"/>
              <a:cs typeface="Georgia"/>
              <a:sym typeface="Georgia"/>
            </a:endParaRPr>
          </a:p>
          <a:p>
            <a:pPr indent="0" lvl="0" marL="0" rtl="0" algn="l">
              <a:lnSpc>
                <a:spcPct val="105000"/>
              </a:lnSpc>
              <a:spcBef>
                <a:spcPts val="1200"/>
              </a:spcBef>
              <a:spcAft>
                <a:spcPts val="0"/>
              </a:spcAft>
              <a:buClr>
                <a:schemeClr val="dk1"/>
              </a:buClr>
              <a:buSzPts val="275"/>
              <a:buFont typeface="Arial"/>
              <a:buNone/>
            </a:pPr>
            <a:r>
              <a:rPr lang="en" sz="829">
                <a:solidFill>
                  <a:schemeClr val="dk1"/>
                </a:solidFill>
                <a:latin typeface="Georgia"/>
                <a:ea typeface="Georgia"/>
                <a:cs typeface="Georgia"/>
                <a:sym typeface="Georgia"/>
              </a:rPr>
              <a:t>2. Piezoelectric Actuators:</a:t>
            </a:r>
            <a:endParaRPr sz="829">
              <a:solidFill>
                <a:schemeClr val="dk1"/>
              </a:solidFill>
              <a:latin typeface="Georgia"/>
              <a:ea typeface="Georgia"/>
              <a:cs typeface="Georgia"/>
              <a:sym typeface="Georgia"/>
            </a:endParaRPr>
          </a:p>
          <a:p>
            <a:pPr indent="-281268" lvl="0" marL="457200" rtl="0" algn="l">
              <a:lnSpc>
                <a:spcPct val="105000"/>
              </a:lnSpc>
              <a:spcBef>
                <a:spcPts val="1200"/>
              </a:spcBef>
              <a:spcAft>
                <a:spcPts val="0"/>
              </a:spcAft>
              <a:buClr>
                <a:schemeClr val="dk1"/>
              </a:buClr>
              <a:buSzPts val="829"/>
              <a:buFont typeface="Georgia"/>
              <a:buChar char="●"/>
            </a:pPr>
            <a:r>
              <a:rPr lang="en" sz="829">
                <a:solidFill>
                  <a:schemeClr val="dk1"/>
                </a:solidFill>
                <a:latin typeface="Georgia"/>
                <a:ea typeface="Georgia"/>
                <a:cs typeface="Georgia"/>
                <a:sym typeface="Georgia"/>
              </a:rPr>
              <a:t>High Precision Movement: Piezoelectric actuators generate movement when an electrical voltage is applied. They are known for their high precision, rapid response time, and ability to operate at micro and nano scales.</a:t>
            </a:r>
            <a:endParaRPr sz="829">
              <a:solidFill>
                <a:schemeClr val="dk1"/>
              </a:solidFill>
              <a:latin typeface="Georgia"/>
              <a:ea typeface="Georgia"/>
              <a:cs typeface="Georgia"/>
              <a:sym typeface="Georgia"/>
            </a:endParaRPr>
          </a:p>
          <a:p>
            <a:pPr indent="-281268" lvl="0" marL="457200" rtl="0" algn="l">
              <a:lnSpc>
                <a:spcPct val="105000"/>
              </a:lnSpc>
              <a:spcBef>
                <a:spcPts val="0"/>
              </a:spcBef>
              <a:spcAft>
                <a:spcPts val="0"/>
              </a:spcAft>
              <a:buClr>
                <a:schemeClr val="dk1"/>
              </a:buClr>
              <a:buSzPts val="829"/>
              <a:buFont typeface="Georgia"/>
              <a:buChar char="●"/>
            </a:pPr>
            <a:r>
              <a:rPr lang="en" sz="829">
                <a:solidFill>
                  <a:schemeClr val="dk1"/>
                </a:solidFill>
                <a:latin typeface="Georgia"/>
                <a:ea typeface="Georgia"/>
                <a:cs typeface="Georgia"/>
                <a:sym typeface="Georgia"/>
              </a:rPr>
              <a:t>Applications:</a:t>
            </a:r>
            <a:endParaRPr sz="829">
              <a:solidFill>
                <a:schemeClr val="dk1"/>
              </a:solidFill>
              <a:latin typeface="Georgia"/>
              <a:ea typeface="Georgia"/>
              <a:cs typeface="Georgia"/>
              <a:sym typeface="Georgia"/>
            </a:endParaRPr>
          </a:p>
          <a:p>
            <a:pPr indent="-281268" lvl="1" marL="914400" rtl="0" algn="l">
              <a:lnSpc>
                <a:spcPct val="105000"/>
              </a:lnSpc>
              <a:spcBef>
                <a:spcPts val="0"/>
              </a:spcBef>
              <a:spcAft>
                <a:spcPts val="0"/>
              </a:spcAft>
              <a:buClr>
                <a:schemeClr val="dk1"/>
              </a:buClr>
              <a:buSzPts val="829"/>
              <a:buFont typeface="Georgia"/>
              <a:buChar char="○"/>
            </a:pPr>
            <a:r>
              <a:rPr lang="en" sz="829">
                <a:solidFill>
                  <a:schemeClr val="dk1"/>
                </a:solidFill>
                <a:latin typeface="Georgia"/>
                <a:ea typeface="Georgia"/>
                <a:cs typeface="Georgia"/>
                <a:sym typeface="Georgia"/>
              </a:rPr>
              <a:t>Micromanipulation: Used in microelectromechanical systems (MEMS) and nanotechnology for tasks requiring extreme precision, such as moving microscopic objects or controlling optical systems.</a:t>
            </a:r>
            <a:endParaRPr sz="829">
              <a:solidFill>
                <a:schemeClr val="dk1"/>
              </a:solidFill>
              <a:latin typeface="Georgia"/>
              <a:ea typeface="Georgia"/>
              <a:cs typeface="Georgia"/>
              <a:sym typeface="Georgia"/>
            </a:endParaRPr>
          </a:p>
          <a:p>
            <a:pPr indent="-281268" lvl="1" marL="914400" rtl="0" algn="l">
              <a:lnSpc>
                <a:spcPct val="105000"/>
              </a:lnSpc>
              <a:spcBef>
                <a:spcPts val="0"/>
              </a:spcBef>
              <a:spcAft>
                <a:spcPts val="0"/>
              </a:spcAft>
              <a:buClr>
                <a:schemeClr val="dk1"/>
              </a:buClr>
              <a:buSzPts val="829"/>
              <a:buFont typeface="Georgia"/>
              <a:buChar char="○"/>
            </a:pPr>
            <a:r>
              <a:rPr lang="en" sz="829">
                <a:solidFill>
                  <a:schemeClr val="dk1"/>
                </a:solidFill>
                <a:latin typeface="Georgia"/>
                <a:ea typeface="Georgia"/>
                <a:cs typeface="Georgia"/>
                <a:sym typeface="Georgia"/>
              </a:rPr>
              <a:t>Vibration Control: Piezoelectric actuators are employed in active vibration control systems, improving the stability and performance of structures like aircraft and bridges.</a:t>
            </a:r>
            <a:endParaRPr sz="829">
              <a:solidFill>
                <a:schemeClr val="dk1"/>
              </a:solidFill>
              <a:latin typeface="Georgia"/>
              <a:ea typeface="Georgia"/>
              <a:cs typeface="Georgia"/>
              <a:sym typeface="Georgia"/>
            </a:endParaRPr>
          </a:p>
          <a:p>
            <a:pPr indent="0" lvl="0" marL="0" rtl="0" algn="l">
              <a:lnSpc>
                <a:spcPct val="105000"/>
              </a:lnSpc>
              <a:spcBef>
                <a:spcPts val="1200"/>
              </a:spcBef>
              <a:spcAft>
                <a:spcPts val="0"/>
              </a:spcAft>
              <a:buClr>
                <a:schemeClr val="dk1"/>
              </a:buClr>
              <a:buSzPts val="275"/>
              <a:buFont typeface="Arial"/>
              <a:buNone/>
            </a:pPr>
            <a:r>
              <a:rPr lang="en" sz="829">
                <a:solidFill>
                  <a:schemeClr val="dk1"/>
                </a:solidFill>
                <a:latin typeface="Georgia"/>
                <a:ea typeface="Georgia"/>
                <a:cs typeface="Georgia"/>
                <a:sym typeface="Georgia"/>
              </a:rPr>
              <a:t>3. Magnetic Shape Memory Actuators:</a:t>
            </a:r>
            <a:endParaRPr sz="829">
              <a:solidFill>
                <a:schemeClr val="dk1"/>
              </a:solidFill>
              <a:latin typeface="Georgia"/>
              <a:ea typeface="Georgia"/>
              <a:cs typeface="Georgia"/>
              <a:sym typeface="Georgia"/>
            </a:endParaRPr>
          </a:p>
          <a:p>
            <a:pPr indent="-281268" lvl="0" marL="457200" rtl="0" algn="l">
              <a:lnSpc>
                <a:spcPct val="105000"/>
              </a:lnSpc>
              <a:spcBef>
                <a:spcPts val="1200"/>
              </a:spcBef>
              <a:spcAft>
                <a:spcPts val="0"/>
              </a:spcAft>
              <a:buClr>
                <a:schemeClr val="dk1"/>
              </a:buClr>
              <a:buSzPts val="829"/>
              <a:buFont typeface="Georgia"/>
              <a:buChar char="●"/>
            </a:pPr>
            <a:r>
              <a:rPr lang="en" sz="829">
                <a:solidFill>
                  <a:schemeClr val="dk1"/>
                </a:solidFill>
                <a:latin typeface="Georgia"/>
                <a:ea typeface="Georgia"/>
                <a:cs typeface="Georgia"/>
                <a:sym typeface="Georgia"/>
              </a:rPr>
              <a:t>Rapid Response and Force Generation: These actuators change shape in response to a magnetic field, offering high-speed actuation and significant force output, which is especially useful in dynamic environments.</a:t>
            </a:r>
            <a:endParaRPr sz="829">
              <a:solidFill>
                <a:schemeClr val="dk1"/>
              </a:solidFill>
              <a:latin typeface="Georgia"/>
              <a:ea typeface="Georgia"/>
              <a:cs typeface="Georgia"/>
              <a:sym typeface="Georgia"/>
            </a:endParaRPr>
          </a:p>
          <a:p>
            <a:pPr indent="-281268" lvl="0" marL="457200" rtl="0" algn="l">
              <a:lnSpc>
                <a:spcPct val="105000"/>
              </a:lnSpc>
              <a:spcBef>
                <a:spcPts val="0"/>
              </a:spcBef>
              <a:spcAft>
                <a:spcPts val="0"/>
              </a:spcAft>
              <a:buClr>
                <a:schemeClr val="dk1"/>
              </a:buClr>
              <a:buSzPts val="829"/>
              <a:buFont typeface="Georgia"/>
              <a:buChar char="●"/>
            </a:pPr>
            <a:r>
              <a:rPr lang="en" sz="829">
                <a:solidFill>
                  <a:schemeClr val="dk1"/>
                </a:solidFill>
                <a:latin typeface="Georgia"/>
                <a:ea typeface="Georgia"/>
                <a:cs typeface="Georgia"/>
                <a:sym typeface="Georgia"/>
              </a:rPr>
              <a:t>Applications:</a:t>
            </a:r>
            <a:endParaRPr sz="829">
              <a:solidFill>
                <a:schemeClr val="dk1"/>
              </a:solidFill>
              <a:latin typeface="Georgia"/>
              <a:ea typeface="Georgia"/>
              <a:cs typeface="Georgia"/>
              <a:sym typeface="Georgia"/>
            </a:endParaRPr>
          </a:p>
          <a:p>
            <a:pPr indent="-281268" lvl="1" marL="914400" rtl="0" algn="l">
              <a:lnSpc>
                <a:spcPct val="105000"/>
              </a:lnSpc>
              <a:spcBef>
                <a:spcPts val="0"/>
              </a:spcBef>
              <a:spcAft>
                <a:spcPts val="0"/>
              </a:spcAft>
              <a:buClr>
                <a:schemeClr val="dk1"/>
              </a:buClr>
              <a:buSzPts val="829"/>
              <a:buFont typeface="Georgia"/>
              <a:buChar char="○"/>
            </a:pPr>
            <a:r>
              <a:rPr lang="en" sz="829">
                <a:solidFill>
                  <a:schemeClr val="dk1"/>
                </a:solidFill>
                <a:latin typeface="Georgia"/>
                <a:ea typeface="Georgia"/>
                <a:cs typeface="Georgia"/>
                <a:sym typeface="Georgia"/>
              </a:rPr>
              <a:t>Aerospace Systems: Used in aircraft control surfaces and space exploration equipment due to their quick response and ability to handle extreme conditions.</a:t>
            </a:r>
            <a:endParaRPr sz="829">
              <a:solidFill>
                <a:schemeClr val="dk1"/>
              </a:solidFill>
              <a:latin typeface="Georgia"/>
              <a:ea typeface="Georgia"/>
              <a:cs typeface="Georgia"/>
              <a:sym typeface="Georgia"/>
            </a:endParaRPr>
          </a:p>
          <a:p>
            <a:pPr indent="0" lvl="0" marL="0" rtl="0" algn="l">
              <a:lnSpc>
                <a:spcPct val="105000"/>
              </a:lnSpc>
              <a:spcBef>
                <a:spcPts val="1200"/>
              </a:spcBef>
              <a:spcAft>
                <a:spcPts val="1200"/>
              </a:spcAft>
              <a:buSzPts val="275"/>
              <a:buNone/>
            </a:pPr>
            <a:r>
              <a:t/>
            </a:r>
            <a:endParaRPr sz="550">
              <a:latin typeface="Georgia"/>
              <a:ea typeface="Georgia"/>
              <a:cs typeface="Georgia"/>
              <a:sym typeface="Georgi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81" name="Google Shape;181;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2" name="Google Shape;182;p31"/>
          <p:cNvPicPr preferRelativeResize="0"/>
          <p:nvPr/>
        </p:nvPicPr>
        <p:blipFill rotWithShape="1">
          <a:blip r:embed="rId3">
            <a:alphaModFix/>
          </a:blip>
          <a:srcRect b="0" l="0" r="0" t="0"/>
          <a:stretch/>
        </p:blipFill>
        <p:spPr>
          <a:xfrm>
            <a:off x="-46000" y="-309850"/>
            <a:ext cx="4670800" cy="5395975"/>
          </a:xfrm>
          <a:prstGeom prst="rect">
            <a:avLst/>
          </a:prstGeom>
          <a:noFill/>
          <a:ln>
            <a:noFill/>
          </a:ln>
        </p:spPr>
      </p:pic>
      <p:pic>
        <p:nvPicPr>
          <p:cNvPr id="183" name="Google Shape;183;p31"/>
          <p:cNvPicPr preferRelativeResize="0"/>
          <p:nvPr/>
        </p:nvPicPr>
        <p:blipFill rotWithShape="1">
          <a:blip r:embed="rId4">
            <a:alphaModFix/>
          </a:blip>
          <a:srcRect b="-1779" l="0" r="5935" t="1780"/>
          <a:stretch/>
        </p:blipFill>
        <p:spPr>
          <a:xfrm>
            <a:off x="4624800" y="-309850"/>
            <a:ext cx="4592650" cy="53959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Types of Sensors and Actuators</a:t>
            </a:r>
            <a:endParaRPr/>
          </a:p>
        </p:txBody>
      </p:sp>
      <p:sp>
        <p:nvSpPr>
          <p:cNvPr id="65" name="Google Shape;65;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1100">
                <a:solidFill>
                  <a:schemeClr val="dk1"/>
                </a:solidFill>
              </a:rPr>
              <a:t>Types of Sensors:</a:t>
            </a:r>
            <a:endParaRPr b="1" sz="1100">
              <a:solidFill>
                <a:schemeClr val="dk1"/>
              </a:solidFill>
            </a:endParaRPr>
          </a:p>
          <a:p>
            <a:pPr indent="-298450" lvl="0" marL="457200" rtl="0" algn="l">
              <a:spcBef>
                <a:spcPts val="1200"/>
              </a:spcBef>
              <a:spcAft>
                <a:spcPts val="0"/>
              </a:spcAft>
              <a:buClr>
                <a:schemeClr val="dk1"/>
              </a:buClr>
              <a:buSzPts val="1100"/>
              <a:buChar char="●"/>
            </a:pPr>
            <a:r>
              <a:rPr b="1" lang="en" sz="1100">
                <a:solidFill>
                  <a:schemeClr val="dk1"/>
                </a:solidFill>
              </a:rPr>
              <a:t>Analog Sensors:</a:t>
            </a:r>
            <a:r>
              <a:rPr lang="en" sz="1100">
                <a:solidFill>
                  <a:schemeClr val="dk1"/>
                </a:solidFill>
              </a:rPr>
              <a:t> Produce continuous electrical signals proportional to the measured quantity (e.g., thermocouples for temperature).</a:t>
            </a:r>
            <a:endParaRPr sz="1100">
              <a:solidFill>
                <a:schemeClr val="dk1"/>
              </a:solidFill>
            </a:endParaRPr>
          </a:p>
          <a:p>
            <a:pPr indent="-298450" lvl="0" marL="457200" rtl="0" algn="l">
              <a:spcBef>
                <a:spcPts val="0"/>
              </a:spcBef>
              <a:spcAft>
                <a:spcPts val="0"/>
              </a:spcAft>
              <a:buClr>
                <a:schemeClr val="dk1"/>
              </a:buClr>
              <a:buSzPts val="1100"/>
              <a:buChar char="●"/>
            </a:pPr>
            <a:r>
              <a:rPr b="1" lang="en" sz="1100">
                <a:solidFill>
                  <a:schemeClr val="dk1"/>
                </a:solidFill>
              </a:rPr>
              <a:t>Digital Sensors:</a:t>
            </a:r>
            <a:r>
              <a:rPr lang="en" sz="1100">
                <a:solidFill>
                  <a:schemeClr val="dk1"/>
                </a:solidFill>
              </a:rPr>
              <a:t> Output discrete signals for easier interpretation, often using binary systems (e.g., proximity sensors).</a:t>
            </a:r>
            <a:endParaRPr sz="1100">
              <a:solidFill>
                <a:schemeClr val="dk1"/>
              </a:solidFill>
            </a:endParaRPr>
          </a:p>
          <a:p>
            <a:pPr indent="-298450" lvl="0" marL="457200" rtl="0" algn="l">
              <a:spcBef>
                <a:spcPts val="0"/>
              </a:spcBef>
              <a:spcAft>
                <a:spcPts val="0"/>
              </a:spcAft>
              <a:buClr>
                <a:schemeClr val="dk1"/>
              </a:buClr>
              <a:buSzPts val="1100"/>
              <a:buChar char="●"/>
            </a:pPr>
            <a:r>
              <a:rPr b="1" lang="en" sz="1100">
                <a:solidFill>
                  <a:schemeClr val="dk1"/>
                </a:solidFill>
              </a:rPr>
              <a:t>Active Sensors:</a:t>
            </a:r>
            <a:r>
              <a:rPr lang="en" sz="1100">
                <a:solidFill>
                  <a:schemeClr val="dk1"/>
                </a:solidFill>
              </a:rPr>
              <a:t> Generate their own signal for measurement, often using a power source (e.g., radar sensors).</a:t>
            </a:r>
            <a:endParaRPr sz="1100">
              <a:solidFill>
                <a:schemeClr val="dk1"/>
              </a:solidFill>
            </a:endParaRPr>
          </a:p>
          <a:p>
            <a:pPr indent="-298450" lvl="0" marL="457200" rtl="0" algn="l">
              <a:spcBef>
                <a:spcPts val="0"/>
              </a:spcBef>
              <a:spcAft>
                <a:spcPts val="0"/>
              </a:spcAft>
              <a:buClr>
                <a:schemeClr val="dk1"/>
              </a:buClr>
              <a:buSzPts val="1100"/>
              <a:buChar char="●"/>
            </a:pPr>
            <a:r>
              <a:rPr b="1" lang="en" sz="1100">
                <a:solidFill>
                  <a:schemeClr val="dk1"/>
                </a:solidFill>
              </a:rPr>
              <a:t>Passive Sensors:</a:t>
            </a:r>
            <a:r>
              <a:rPr lang="en" sz="1100">
                <a:solidFill>
                  <a:schemeClr val="dk1"/>
                </a:solidFill>
              </a:rPr>
              <a:t> Require an external power source to produce a signal, responding to external stimuli (e.g., photodiodes).</a:t>
            </a:r>
            <a:endParaRPr sz="1100">
              <a:solidFill>
                <a:schemeClr val="dk1"/>
              </a:solidFill>
            </a:endParaRPr>
          </a:p>
          <a:p>
            <a:pPr indent="0" lvl="0" marL="0" rtl="0" algn="l">
              <a:spcBef>
                <a:spcPts val="1200"/>
              </a:spcBef>
              <a:spcAft>
                <a:spcPts val="0"/>
              </a:spcAft>
              <a:buNone/>
            </a:pPr>
            <a:r>
              <a:t/>
            </a:r>
            <a:endParaRPr b="1" sz="1100">
              <a:solidFill>
                <a:schemeClr val="dk1"/>
              </a:solidFill>
            </a:endParaRPr>
          </a:p>
          <a:p>
            <a:pPr indent="0" lvl="0" marL="0" rtl="0" algn="l">
              <a:spcBef>
                <a:spcPts val="0"/>
              </a:spcBef>
              <a:spcAft>
                <a:spcPts val="0"/>
              </a:spcAft>
              <a:buClr>
                <a:schemeClr val="dk1"/>
              </a:buClr>
              <a:buSzPts val="1100"/>
              <a:buFont typeface="Arial"/>
              <a:buNone/>
            </a:pPr>
            <a:r>
              <a:rPr b="1" lang="en" sz="1100">
                <a:solidFill>
                  <a:schemeClr val="dk1"/>
                </a:solidFill>
              </a:rPr>
              <a:t>Types of Actuators:</a:t>
            </a:r>
            <a:endParaRPr b="1" sz="1100">
              <a:solidFill>
                <a:schemeClr val="dk1"/>
              </a:solidFill>
            </a:endParaRPr>
          </a:p>
          <a:p>
            <a:pPr indent="-298450" lvl="0" marL="457200" rtl="0" algn="l">
              <a:spcBef>
                <a:spcPts val="1200"/>
              </a:spcBef>
              <a:spcAft>
                <a:spcPts val="0"/>
              </a:spcAft>
              <a:buClr>
                <a:schemeClr val="dk1"/>
              </a:buClr>
              <a:buSzPts val="1100"/>
              <a:buChar char="●"/>
            </a:pPr>
            <a:r>
              <a:rPr b="1" lang="en" sz="1100">
                <a:solidFill>
                  <a:schemeClr val="dk1"/>
                </a:solidFill>
              </a:rPr>
              <a:t>Electric Actuators:</a:t>
            </a:r>
            <a:r>
              <a:rPr lang="en" sz="1100">
                <a:solidFill>
                  <a:schemeClr val="dk1"/>
                </a:solidFill>
              </a:rPr>
              <a:t> Convert electrical energy into mechanical energy (e.g., stepper motors used in 3D printers).</a:t>
            </a:r>
            <a:endParaRPr sz="1100">
              <a:solidFill>
                <a:schemeClr val="dk1"/>
              </a:solidFill>
            </a:endParaRPr>
          </a:p>
          <a:p>
            <a:pPr indent="-298450" lvl="0" marL="457200" rtl="0" algn="l">
              <a:spcBef>
                <a:spcPts val="0"/>
              </a:spcBef>
              <a:spcAft>
                <a:spcPts val="0"/>
              </a:spcAft>
              <a:buClr>
                <a:schemeClr val="dk1"/>
              </a:buClr>
              <a:buSzPts val="1100"/>
              <a:buChar char="●"/>
            </a:pPr>
            <a:r>
              <a:rPr b="1" lang="en" sz="1100">
                <a:solidFill>
                  <a:schemeClr val="dk1"/>
                </a:solidFill>
              </a:rPr>
              <a:t>Hydraulic Actuators:</a:t>
            </a:r>
            <a:r>
              <a:rPr lang="en" sz="1100">
                <a:solidFill>
                  <a:schemeClr val="dk1"/>
                </a:solidFill>
              </a:rPr>
              <a:t> Utilize pressurized fluid to create motion, ideal for heavy lifting (e.g., cranes).</a:t>
            </a:r>
            <a:endParaRPr sz="1100">
              <a:solidFill>
                <a:schemeClr val="dk1"/>
              </a:solidFill>
            </a:endParaRPr>
          </a:p>
          <a:p>
            <a:pPr indent="-298450" lvl="0" marL="457200" rtl="0" algn="l">
              <a:spcBef>
                <a:spcPts val="0"/>
              </a:spcBef>
              <a:spcAft>
                <a:spcPts val="0"/>
              </a:spcAft>
              <a:buClr>
                <a:schemeClr val="dk1"/>
              </a:buClr>
              <a:buSzPts val="1100"/>
              <a:buChar char="●"/>
            </a:pPr>
            <a:r>
              <a:rPr b="1" lang="en" sz="1100">
                <a:solidFill>
                  <a:schemeClr val="dk1"/>
                </a:solidFill>
              </a:rPr>
              <a:t>Pneumatic Actuators:</a:t>
            </a:r>
            <a:r>
              <a:rPr lang="en" sz="1100">
                <a:solidFill>
                  <a:schemeClr val="dk1"/>
                </a:solidFill>
              </a:rPr>
              <a:t> Use compressed air for motion, commonly found in industrial applications (e.g., air cylinders in manufacturing).</a:t>
            </a:r>
            <a:endParaRPr sz="1100">
              <a:solidFill>
                <a:schemeClr val="dk1"/>
              </a:solidFill>
            </a:endParaRPr>
          </a:p>
          <a:p>
            <a:pPr indent="0" lvl="0" marL="0" rtl="0" algn="l">
              <a:spcBef>
                <a:spcPts val="1200"/>
              </a:spcBef>
              <a:spcAft>
                <a:spcPts val="12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2"/>
          <p:cNvSpPr txBox="1"/>
          <p:nvPr>
            <p:ph type="title"/>
          </p:nvPr>
        </p:nvSpPr>
        <p:spPr>
          <a:xfrm>
            <a:off x="311700" y="2209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Potential Future Applications</a:t>
            </a:r>
            <a:endParaRPr/>
          </a:p>
        </p:txBody>
      </p:sp>
      <p:sp>
        <p:nvSpPr>
          <p:cNvPr id="189" name="Google Shape;189;p32"/>
          <p:cNvSpPr txBox="1"/>
          <p:nvPr>
            <p:ph idx="1" type="body"/>
          </p:nvPr>
        </p:nvSpPr>
        <p:spPr>
          <a:xfrm>
            <a:off x="311700" y="793625"/>
            <a:ext cx="8520600" cy="3296400"/>
          </a:xfrm>
          <a:prstGeom prst="rect">
            <a:avLst/>
          </a:prstGeom>
        </p:spPr>
        <p:txBody>
          <a:bodyPr anchorCtr="0" anchor="t" bIns="91425" lIns="91425" spcFirstLastPara="1" rIns="91425" wrap="square" tIns="91425">
            <a:noAutofit/>
          </a:bodyPr>
          <a:lstStyle/>
          <a:p>
            <a:pPr indent="0" lvl="0" marL="0" rtl="0" algn="l">
              <a:lnSpc>
                <a:spcPct val="105000"/>
              </a:lnSpc>
              <a:spcBef>
                <a:spcPts val="1200"/>
              </a:spcBef>
              <a:spcAft>
                <a:spcPts val="0"/>
              </a:spcAft>
              <a:buClr>
                <a:schemeClr val="dk1"/>
              </a:buClr>
              <a:buSzPts val="605"/>
              <a:buFont typeface="Arial"/>
              <a:buNone/>
            </a:pPr>
            <a:r>
              <a:rPr lang="en" sz="905">
                <a:solidFill>
                  <a:schemeClr val="dk1"/>
                </a:solidFill>
              </a:rPr>
              <a:t>The integration of advanced sensors and actuators is driving innovation across multiple fields, setting the stage for exciting future applications. Some of the most promising areas include:</a:t>
            </a:r>
            <a:endParaRPr sz="905">
              <a:solidFill>
                <a:schemeClr val="dk1"/>
              </a:solidFill>
            </a:endParaRPr>
          </a:p>
          <a:p>
            <a:pPr indent="0" lvl="0" marL="0" rtl="0" algn="l">
              <a:lnSpc>
                <a:spcPct val="105000"/>
              </a:lnSpc>
              <a:spcBef>
                <a:spcPts val="1200"/>
              </a:spcBef>
              <a:spcAft>
                <a:spcPts val="0"/>
              </a:spcAft>
              <a:buClr>
                <a:schemeClr val="dk1"/>
              </a:buClr>
              <a:buSzPts val="605"/>
              <a:buFont typeface="Arial"/>
              <a:buNone/>
            </a:pPr>
            <a:r>
              <a:rPr lang="en" sz="905">
                <a:solidFill>
                  <a:schemeClr val="dk1"/>
                </a:solidFill>
              </a:rPr>
              <a:t>1. Healthcare and Bio-Medical Devices:</a:t>
            </a:r>
            <a:endParaRPr sz="905">
              <a:solidFill>
                <a:schemeClr val="dk1"/>
              </a:solidFill>
            </a:endParaRPr>
          </a:p>
          <a:p>
            <a:pPr indent="-286067" lvl="0" marL="457200" rtl="0" algn="l">
              <a:lnSpc>
                <a:spcPct val="105000"/>
              </a:lnSpc>
              <a:spcBef>
                <a:spcPts val="1200"/>
              </a:spcBef>
              <a:spcAft>
                <a:spcPts val="0"/>
              </a:spcAft>
              <a:buClr>
                <a:schemeClr val="dk1"/>
              </a:buClr>
              <a:buSzPts val="905"/>
              <a:buChar char="●"/>
            </a:pPr>
            <a:r>
              <a:rPr lang="en" sz="905">
                <a:solidFill>
                  <a:schemeClr val="dk1"/>
                </a:solidFill>
              </a:rPr>
              <a:t>Smart Prosthetics: Combining sensors and actuators, future prosthetics will mimic natural movement with unprecedented precision. Sensors can detect muscle impulses, while actuators enable lifelike movements in prosthetic limbs, improving the quality of life for amputees.</a:t>
            </a:r>
            <a:endParaRPr sz="905">
              <a:solidFill>
                <a:schemeClr val="dk1"/>
              </a:solidFill>
            </a:endParaRPr>
          </a:p>
          <a:p>
            <a:pPr indent="-286067" lvl="0" marL="457200" rtl="0" algn="l">
              <a:lnSpc>
                <a:spcPct val="105000"/>
              </a:lnSpc>
              <a:spcBef>
                <a:spcPts val="0"/>
              </a:spcBef>
              <a:spcAft>
                <a:spcPts val="0"/>
              </a:spcAft>
              <a:buClr>
                <a:schemeClr val="dk1"/>
              </a:buClr>
              <a:buSzPts val="905"/>
              <a:buChar char="●"/>
            </a:pPr>
            <a:r>
              <a:rPr lang="en" sz="905">
                <a:solidFill>
                  <a:schemeClr val="dk1"/>
                </a:solidFill>
              </a:rPr>
              <a:t>Remote Surgery: Robotic systems with highly sensitive sensors and precise actuators could enable remote surgeries, where a surgeon operates on a patient in another location using teleoperation, enhancing access to specialized care globally.</a:t>
            </a:r>
            <a:endParaRPr sz="905">
              <a:solidFill>
                <a:schemeClr val="dk1"/>
              </a:solidFill>
            </a:endParaRPr>
          </a:p>
          <a:p>
            <a:pPr indent="0" lvl="0" marL="0" rtl="0" algn="l">
              <a:lnSpc>
                <a:spcPct val="105000"/>
              </a:lnSpc>
              <a:spcBef>
                <a:spcPts val="1200"/>
              </a:spcBef>
              <a:spcAft>
                <a:spcPts val="0"/>
              </a:spcAft>
              <a:buClr>
                <a:schemeClr val="dk1"/>
              </a:buClr>
              <a:buSzPts val="605"/>
              <a:buFont typeface="Arial"/>
              <a:buNone/>
            </a:pPr>
            <a:r>
              <a:rPr lang="en" sz="905">
                <a:solidFill>
                  <a:schemeClr val="dk1"/>
                </a:solidFill>
              </a:rPr>
              <a:t>2. Autonomous Transportation:</a:t>
            </a:r>
            <a:endParaRPr sz="905">
              <a:solidFill>
                <a:schemeClr val="dk1"/>
              </a:solidFill>
            </a:endParaRPr>
          </a:p>
          <a:p>
            <a:pPr indent="-286067" lvl="0" marL="457200" rtl="0" algn="l">
              <a:lnSpc>
                <a:spcPct val="105000"/>
              </a:lnSpc>
              <a:spcBef>
                <a:spcPts val="1200"/>
              </a:spcBef>
              <a:spcAft>
                <a:spcPts val="0"/>
              </a:spcAft>
              <a:buClr>
                <a:schemeClr val="dk1"/>
              </a:buClr>
              <a:buSzPts val="905"/>
              <a:buChar char="●"/>
            </a:pPr>
            <a:r>
              <a:rPr lang="en" sz="905">
                <a:solidFill>
                  <a:schemeClr val="dk1"/>
                </a:solidFill>
              </a:rPr>
              <a:t>Self-Driving Cars: Advanced sensors (e.g., LIDAR, cameras, radar) will allow autonomous vehicles to navigate complex environments, while actuators control the vehicle’s steering, acceleration, and braking. Future advancements will enhance safety and efficiency, making driverless transportation mainstream.</a:t>
            </a:r>
            <a:endParaRPr sz="905">
              <a:solidFill>
                <a:schemeClr val="dk1"/>
              </a:solidFill>
            </a:endParaRPr>
          </a:p>
          <a:p>
            <a:pPr indent="-286067" lvl="0" marL="457200" rtl="0" algn="l">
              <a:lnSpc>
                <a:spcPct val="105000"/>
              </a:lnSpc>
              <a:spcBef>
                <a:spcPts val="0"/>
              </a:spcBef>
              <a:spcAft>
                <a:spcPts val="0"/>
              </a:spcAft>
              <a:buClr>
                <a:schemeClr val="dk1"/>
              </a:buClr>
              <a:buSzPts val="905"/>
              <a:buChar char="●"/>
            </a:pPr>
            <a:r>
              <a:rPr lang="en" sz="905">
                <a:solidFill>
                  <a:schemeClr val="dk1"/>
                </a:solidFill>
              </a:rPr>
              <a:t>Drones and Delivery Robots: Sensors guide drones in real-time obstacle avoidance, while actuators control flight dynamics. Future applications could include widespread drone-based package delivery or emergency response.</a:t>
            </a:r>
            <a:endParaRPr sz="905">
              <a:solidFill>
                <a:schemeClr val="dk1"/>
              </a:solidFill>
            </a:endParaRPr>
          </a:p>
          <a:p>
            <a:pPr indent="0" lvl="0" marL="0" rtl="0" algn="l">
              <a:lnSpc>
                <a:spcPct val="105000"/>
              </a:lnSpc>
              <a:spcBef>
                <a:spcPts val="1200"/>
              </a:spcBef>
              <a:spcAft>
                <a:spcPts val="0"/>
              </a:spcAft>
              <a:buClr>
                <a:schemeClr val="dk1"/>
              </a:buClr>
              <a:buSzPts val="605"/>
              <a:buFont typeface="Arial"/>
              <a:buNone/>
            </a:pPr>
            <a:r>
              <a:rPr lang="en" sz="905">
                <a:solidFill>
                  <a:schemeClr val="dk1"/>
                </a:solidFill>
              </a:rPr>
              <a:t>3. Smart Cities:</a:t>
            </a:r>
            <a:endParaRPr sz="905">
              <a:solidFill>
                <a:schemeClr val="dk1"/>
              </a:solidFill>
            </a:endParaRPr>
          </a:p>
          <a:p>
            <a:pPr indent="-286067" lvl="0" marL="457200" rtl="0" algn="l">
              <a:lnSpc>
                <a:spcPct val="105000"/>
              </a:lnSpc>
              <a:spcBef>
                <a:spcPts val="1200"/>
              </a:spcBef>
              <a:spcAft>
                <a:spcPts val="0"/>
              </a:spcAft>
              <a:buClr>
                <a:schemeClr val="dk1"/>
              </a:buClr>
              <a:buSzPts val="905"/>
              <a:buChar char="●"/>
            </a:pPr>
            <a:r>
              <a:rPr lang="en" sz="905">
                <a:solidFill>
                  <a:schemeClr val="dk1"/>
                </a:solidFill>
              </a:rPr>
              <a:t>Intelligent Infrastructure: Future smart cities will use sensors embedded in roads, bridges, and buildings to monitor structural health, traffic flow, and environmental conditions. Actuators will adjust lighting, traffic signals, and public transportation systems dynamically, improving energy efficiency and reducing congestion.</a:t>
            </a:r>
            <a:endParaRPr sz="905">
              <a:solidFill>
                <a:schemeClr val="dk1"/>
              </a:solidFill>
            </a:endParaRPr>
          </a:p>
          <a:p>
            <a:pPr indent="-286067" lvl="0" marL="457200" rtl="0" algn="l">
              <a:lnSpc>
                <a:spcPct val="105000"/>
              </a:lnSpc>
              <a:spcBef>
                <a:spcPts val="0"/>
              </a:spcBef>
              <a:spcAft>
                <a:spcPts val="0"/>
              </a:spcAft>
              <a:buClr>
                <a:schemeClr val="dk1"/>
              </a:buClr>
              <a:buSzPts val="905"/>
              <a:buChar char="●"/>
            </a:pPr>
            <a:r>
              <a:rPr lang="en" sz="905">
                <a:solidFill>
                  <a:schemeClr val="dk1"/>
                </a:solidFill>
              </a:rPr>
              <a:t>Waste Management: Sensors in trash bins can detect fill levels and actuators in autonomous waste collection vehicles will optimize collection routes, making waste disposal more efficient.</a:t>
            </a:r>
            <a:endParaRPr sz="905">
              <a:solidFill>
                <a:schemeClr val="dk1"/>
              </a:solidFill>
            </a:endParaRPr>
          </a:p>
          <a:p>
            <a:pPr indent="0" lvl="0" marL="0" rtl="0" algn="l">
              <a:lnSpc>
                <a:spcPct val="105000"/>
              </a:lnSpc>
              <a:spcBef>
                <a:spcPts val="1200"/>
              </a:spcBef>
              <a:spcAft>
                <a:spcPts val="0"/>
              </a:spcAft>
              <a:buClr>
                <a:schemeClr val="dk1"/>
              </a:buClr>
              <a:buSzPts val="605"/>
              <a:buFont typeface="Arial"/>
              <a:buNone/>
            </a:pPr>
            <a:r>
              <a:rPr lang="en" sz="905">
                <a:solidFill>
                  <a:schemeClr val="dk1"/>
                </a:solidFill>
              </a:rPr>
              <a:t>4. Environmental Monitoring and Agriculture:</a:t>
            </a:r>
            <a:endParaRPr sz="905">
              <a:solidFill>
                <a:schemeClr val="dk1"/>
              </a:solidFill>
            </a:endParaRPr>
          </a:p>
          <a:p>
            <a:pPr indent="-286067" lvl="0" marL="457200" rtl="0" algn="l">
              <a:lnSpc>
                <a:spcPct val="105000"/>
              </a:lnSpc>
              <a:spcBef>
                <a:spcPts val="1200"/>
              </a:spcBef>
              <a:spcAft>
                <a:spcPts val="0"/>
              </a:spcAft>
              <a:buClr>
                <a:schemeClr val="dk1"/>
              </a:buClr>
              <a:buSzPts val="905"/>
              <a:buChar char="●"/>
            </a:pPr>
            <a:r>
              <a:rPr lang="en" sz="905">
                <a:solidFill>
                  <a:schemeClr val="dk1"/>
                </a:solidFill>
              </a:rPr>
              <a:t>Precision Agriculture: Sensors can monitor soil moisture, nutrient levels, and weather conditions, while actuators control irrigation systems, pesticide.</a:t>
            </a:r>
            <a:endParaRPr sz="905">
              <a:solidFill>
                <a:schemeClr val="dk1"/>
              </a:solidFill>
            </a:endParaRPr>
          </a:p>
          <a:p>
            <a:pPr indent="0" lvl="0" marL="0" rtl="0" algn="l">
              <a:lnSpc>
                <a:spcPct val="105000"/>
              </a:lnSpc>
              <a:spcBef>
                <a:spcPts val="1200"/>
              </a:spcBef>
              <a:spcAft>
                <a:spcPts val="1200"/>
              </a:spcAft>
              <a:buSzPts val="605"/>
              <a:buNone/>
            </a:pPr>
            <a:r>
              <a:t/>
            </a:r>
            <a:endParaRPr sz="129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3"/>
          <p:cNvSpPr txBox="1"/>
          <p:nvPr>
            <p:ph type="title"/>
          </p:nvPr>
        </p:nvSpPr>
        <p:spPr>
          <a:xfrm>
            <a:off x="311700" y="211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Ongoing Research and Future Trends</a:t>
            </a:r>
            <a:endParaRPr/>
          </a:p>
        </p:txBody>
      </p:sp>
      <p:sp>
        <p:nvSpPr>
          <p:cNvPr id="195" name="Google Shape;195;p33"/>
          <p:cNvSpPr txBox="1"/>
          <p:nvPr>
            <p:ph idx="1" type="body"/>
          </p:nvPr>
        </p:nvSpPr>
        <p:spPr>
          <a:xfrm>
            <a:off x="311700" y="709050"/>
            <a:ext cx="8520600" cy="3213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440"/>
              <a:buFont typeface="Arial"/>
              <a:buNone/>
            </a:pPr>
            <a:r>
              <a:rPr lang="en" sz="740">
                <a:solidFill>
                  <a:schemeClr val="dk1"/>
                </a:solidFill>
              </a:rPr>
              <a:t>The fields of sensors and actuators are continuously evolving, driven by cutting-edge research and new technological advancements. Some of the most prominent ongoing research areas and future trends include:</a:t>
            </a:r>
            <a:endParaRPr sz="740">
              <a:solidFill>
                <a:schemeClr val="dk1"/>
              </a:solidFill>
            </a:endParaRPr>
          </a:p>
          <a:p>
            <a:pPr indent="0" lvl="0" marL="0" rtl="0" algn="l">
              <a:spcBef>
                <a:spcPts val="1200"/>
              </a:spcBef>
              <a:spcAft>
                <a:spcPts val="0"/>
              </a:spcAft>
              <a:buClr>
                <a:schemeClr val="dk1"/>
              </a:buClr>
              <a:buSzPts val="440"/>
              <a:buFont typeface="Arial"/>
              <a:buNone/>
            </a:pPr>
            <a:r>
              <a:rPr lang="en" sz="740">
                <a:solidFill>
                  <a:schemeClr val="dk1"/>
                </a:solidFill>
              </a:rPr>
              <a:t>1. Self-Powered Sensors:</a:t>
            </a:r>
            <a:endParaRPr sz="740">
              <a:solidFill>
                <a:schemeClr val="dk1"/>
              </a:solidFill>
            </a:endParaRPr>
          </a:p>
          <a:p>
            <a:pPr indent="-275590" lvl="0" marL="457200" rtl="0" algn="l">
              <a:spcBef>
                <a:spcPts val="1200"/>
              </a:spcBef>
              <a:spcAft>
                <a:spcPts val="0"/>
              </a:spcAft>
              <a:buClr>
                <a:schemeClr val="dk1"/>
              </a:buClr>
              <a:buSzPts val="740"/>
              <a:buChar char="●"/>
            </a:pPr>
            <a:r>
              <a:rPr lang="en" sz="740">
                <a:solidFill>
                  <a:schemeClr val="dk1"/>
                </a:solidFill>
              </a:rPr>
              <a:t>Energy Harvesting: Researchers are developing sensors that can generate their own power by harvesting energy from their environment, such as through vibrations, light, or heat. These sensors are crucial for applications where replacing batteries is challenging, such as remote monitoring systems or wearables.</a:t>
            </a:r>
            <a:endParaRPr sz="740">
              <a:solidFill>
                <a:schemeClr val="dk1"/>
              </a:solidFill>
            </a:endParaRPr>
          </a:p>
          <a:p>
            <a:pPr indent="-275590" lvl="0" marL="457200" rtl="0" algn="l">
              <a:spcBef>
                <a:spcPts val="0"/>
              </a:spcBef>
              <a:spcAft>
                <a:spcPts val="0"/>
              </a:spcAft>
              <a:buClr>
                <a:schemeClr val="dk1"/>
              </a:buClr>
              <a:buSzPts val="740"/>
              <a:buChar char="●"/>
            </a:pPr>
            <a:r>
              <a:rPr lang="en" sz="740">
                <a:solidFill>
                  <a:schemeClr val="dk1"/>
                </a:solidFill>
              </a:rPr>
              <a:t>Potential Applications: Self-powered sensors could be used in wearable health monitors, long-term environmental sensors, and industrial machinery to continuously gather data without needing external power sources.</a:t>
            </a:r>
            <a:endParaRPr sz="740">
              <a:solidFill>
                <a:schemeClr val="dk1"/>
              </a:solidFill>
            </a:endParaRPr>
          </a:p>
          <a:p>
            <a:pPr indent="0" lvl="0" marL="0" rtl="0" algn="l">
              <a:spcBef>
                <a:spcPts val="1200"/>
              </a:spcBef>
              <a:spcAft>
                <a:spcPts val="0"/>
              </a:spcAft>
              <a:buClr>
                <a:schemeClr val="dk1"/>
              </a:buClr>
              <a:buSzPts val="440"/>
              <a:buFont typeface="Arial"/>
              <a:buNone/>
            </a:pPr>
            <a:r>
              <a:rPr lang="en" sz="740">
                <a:solidFill>
                  <a:schemeClr val="dk1"/>
                </a:solidFill>
              </a:rPr>
              <a:t>2. Artificial Intelligence (AI) Integration:</a:t>
            </a:r>
            <a:endParaRPr sz="740">
              <a:solidFill>
                <a:schemeClr val="dk1"/>
              </a:solidFill>
            </a:endParaRPr>
          </a:p>
          <a:p>
            <a:pPr indent="-275590" lvl="0" marL="457200" rtl="0" algn="l">
              <a:spcBef>
                <a:spcPts val="1200"/>
              </a:spcBef>
              <a:spcAft>
                <a:spcPts val="0"/>
              </a:spcAft>
              <a:buClr>
                <a:schemeClr val="dk1"/>
              </a:buClr>
              <a:buSzPts val="740"/>
              <a:buChar char="●"/>
            </a:pPr>
            <a:r>
              <a:rPr lang="en" sz="740">
                <a:solidFill>
                  <a:schemeClr val="dk1"/>
                </a:solidFill>
              </a:rPr>
              <a:t>AI-Driven Smart Sensors: The integration of artificial intelligence with sensor technology allows for smarter, more autonomous decision-making. AI-powered sensors can process data in real-time, learning from patterns and predicting outcomes, enhancing applications like autonomous vehicles, predictive maintenance, and robotics.</a:t>
            </a:r>
            <a:endParaRPr sz="740">
              <a:solidFill>
                <a:schemeClr val="dk1"/>
              </a:solidFill>
            </a:endParaRPr>
          </a:p>
          <a:p>
            <a:pPr indent="-275590" lvl="0" marL="457200" rtl="0" algn="l">
              <a:spcBef>
                <a:spcPts val="0"/>
              </a:spcBef>
              <a:spcAft>
                <a:spcPts val="0"/>
              </a:spcAft>
              <a:buClr>
                <a:schemeClr val="dk1"/>
              </a:buClr>
              <a:buSzPts val="740"/>
              <a:buChar char="●"/>
            </a:pPr>
            <a:r>
              <a:rPr lang="en" sz="740">
                <a:solidFill>
                  <a:schemeClr val="dk1"/>
                </a:solidFill>
              </a:rPr>
              <a:t>Future Applications: AI-enhanced sensors will lead to improvements in healthcare diagnostics, more efficient energy management in smart grids, and more advanced autonomous systems.</a:t>
            </a:r>
            <a:endParaRPr sz="740">
              <a:solidFill>
                <a:schemeClr val="dk1"/>
              </a:solidFill>
            </a:endParaRPr>
          </a:p>
          <a:p>
            <a:pPr indent="0" lvl="0" marL="0" rtl="0" algn="l">
              <a:spcBef>
                <a:spcPts val="1200"/>
              </a:spcBef>
              <a:spcAft>
                <a:spcPts val="0"/>
              </a:spcAft>
              <a:buClr>
                <a:schemeClr val="dk1"/>
              </a:buClr>
              <a:buSzPts val="440"/>
              <a:buFont typeface="Arial"/>
              <a:buNone/>
            </a:pPr>
            <a:r>
              <a:rPr lang="en" sz="740">
                <a:solidFill>
                  <a:schemeClr val="dk1"/>
                </a:solidFill>
              </a:rPr>
              <a:t>3. Bio-Inspired Actuators:</a:t>
            </a:r>
            <a:endParaRPr sz="740">
              <a:solidFill>
                <a:schemeClr val="dk1"/>
              </a:solidFill>
            </a:endParaRPr>
          </a:p>
          <a:p>
            <a:pPr indent="-275590" lvl="0" marL="457200" rtl="0" algn="l">
              <a:spcBef>
                <a:spcPts val="1200"/>
              </a:spcBef>
              <a:spcAft>
                <a:spcPts val="0"/>
              </a:spcAft>
              <a:buClr>
                <a:schemeClr val="dk1"/>
              </a:buClr>
              <a:buSzPts val="740"/>
              <a:buChar char="●"/>
            </a:pPr>
            <a:r>
              <a:rPr lang="en" sz="740">
                <a:solidFill>
                  <a:schemeClr val="dk1"/>
                </a:solidFill>
              </a:rPr>
              <a:t>Nature-Inspired Mechanisms: Ongoing research in actuators focuses on replicating natural movement and adaptability, inspired by animals and plants. These bio-inspired actuators aim to create machines and robots that can move and adapt to their surroundings with greater fluidity and flexibility.</a:t>
            </a:r>
            <a:endParaRPr sz="740">
              <a:solidFill>
                <a:schemeClr val="dk1"/>
              </a:solidFill>
            </a:endParaRPr>
          </a:p>
          <a:p>
            <a:pPr indent="-275590" lvl="0" marL="457200" rtl="0" algn="l">
              <a:spcBef>
                <a:spcPts val="0"/>
              </a:spcBef>
              <a:spcAft>
                <a:spcPts val="0"/>
              </a:spcAft>
              <a:buClr>
                <a:schemeClr val="dk1"/>
              </a:buClr>
              <a:buSzPts val="740"/>
              <a:buChar char="●"/>
            </a:pPr>
            <a:r>
              <a:rPr lang="en" sz="740">
                <a:solidFill>
                  <a:schemeClr val="dk1"/>
                </a:solidFill>
              </a:rPr>
              <a:t>Potential Applications: Soft robotics, prosthetics, and advanced wearable technologies could benefit from bio-inspired actuators, offering more natural and efficient movements in real-world environments.</a:t>
            </a:r>
            <a:endParaRPr sz="740">
              <a:solidFill>
                <a:schemeClr val="dk1"/>
              </a:solidFill>
            </a:endParaRPr>
          </a:p>
          <a:p>
            <a:pPr indent="0" lvl="0" marL="0" rtl="0" algn="l">
              <a:spcBef>
                <a:spcPts val="1200"/>
              </a:spcBef>
              <a:spcAft>
                <a:spcPts val="0"/>
              </a:spcAft>
              <a:buClr>
                <a:schemeClr val="dk1"/>
              </a:buClr>
              <a:buSzPts val="440"/>
              <a:buFont typeface="Arial"/>
              <a:buNone/>
            </a:pPr>
            <a:r>
              <a:rPr lang="en" sz="740">
                <a:solidFill>
                  <a:schemeClr val="dk1"/>
                </a:solidFill>
              </a:rPr>
              <a:t>4. Miniaturization and Nano-Actuators:</a:t>
            </a:r>
            <a:endParaRPr sz="740">
              <a:solidFill>
                <a:schemeClr val="dk1"/>
              </a:solidFill>
            </a:endParaRPr>
          </a:p>
          <a:p>
            <a:pPr indent="-275590" lvl="0" marL="457200" rtl="0" algn="l">
              <a:spcBef>
                <a:spcPts val="1200"/>
              </a:spcBef>
              <a:spcAft>
                <a:spcPts val="0"/>
              </a:spcAft>
              <a:buClr>
                <a:schemeClr val="dk1"/>
              </a:buClr>
              <a:buSzPts val="740"/>
              <a:buChar char="●"/>
            </a:pPr>
            <a:r>
              <a:rPr lang="en" sz="740">
                <a:solidFill>
                  <a:schemeClr val="dk1"/>
                </a:solidFill>
              </a:rPr>
              <a:t>Smaller, Faster, Stronger: Researchers are pushing the boundaries of miniaturization, creating nano-actuators that are incredibly small but capable of delivering precise movements at microscopic scales. These actuators are crucial for advancements in nanotechnology and medical devices.</a:t>
            </a:r>
            <a:endParaRPr sz="740">
              <a:solidFill>
                <a:schemeClr val="dk1"/>
              </a:solidFill>
            </a:endParaRPr>
          </a:p>
          <a:p>
            <a:pPr indent="-275590" lvl="0" marL="457200" rtl="0" algn="l">
              <a:spcBef>
                <a:spcPts val="0"/>
              </a:spcBef>
              <a:spcAft>
                <a:spcPts val="0"/>
              </a:spcAft>
              <a:buClr>
                <a:schemeClr val="dk1"/>
              </a:buClr>
              <a:buSzPts val="740"/>
              <a:buChar char="●"/>
            </a:pPr>
            <a:r>
              <a:rPr lang="en" sz="740">
                <a:solidFill>
                  <a:schemeClr val="dk1"/>
                </a:solidFill>
              </a:rPr>
              <a:t>Future Applications: Nano-actuators will play a key role in drug delivery systems, lab-on-a-chip devices, and even in the development of molecular machines capable of performing tasks at the cellular level.</a:t>
            </a:r>
            <a:endParaRPr sz="740">
              <a:solidFill>
                <a:schemeClr val="dk1"/>
              </a:solidFill>
            </a:endParaRPr>
          </a:p>
          <a:p>
            <a:pPr indent="0" lvl="0" marL="0" rtl="0" algn="l">
              <a:spcBef>
                <a:spcPts val="1200"/>
              </a:spcBef>
              <a:spcAft>
                <a:spcPts val="200"/>
              </a:spcAft>
              <a:buClr>
                <a:schemeClr val="dk1"/>
              </a:buClr>
              <a:buSzPts val="440"/>
              <a:buFont typeface="Arial"/>
              <a:buNone/>
            </a:pPr>
            <a:r>
              <a:t/>
            </a:r>
            <a:endParaRPr sz="102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4"/>
          <p:cNvSpPr txBox="1"/>
          <p:nvPr>
            <p:ph type="title"/>
          </p:nvPr>
        </p:nvSpPr>
        <p:spPr>
          <a:xfrm>
            <a:off x="2480625" y="1574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THANK YOU!!!</a:t>
            </a:r>
            <a:endParaRPr/>
          </a:p>
        </p:txBody>
      </p:sp>
      <p:sp>
        <p:nvSpPr>
          <p:cNvPr id="201" name="Google Shape;201;p34"/>
          <p:cNvSpPr txBox="1"/>
          <p:nvPr/>
        </p:nvSpPr>
        <p:spPr>
          <a:xfrm>
            <a:off x="2880450" y="1319725"/>
            <a:ext cx="6610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sp>
        <p:nvSpPr>
          <p:cNvPr id="202" name="Google Shape;202;p34"/>
          <p:cNvSpPr/>
          <p:nvPr/>
        </p:nvSpPr>
        <p:spPr>
          <a:xfrm>
            <a:off x="5304125" y="1574075"/>
            <a:ext cx="1979700" cy="1848900"/>
          </a:xfrm>
          <a:prstGeom prst="smileyFace">
            <a:avLst>
              <a:gd fmla="val 4653"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pic>
        <p:nvPicPr>
          <p:cNvPr id="70" name="Google Shape;70;p15"/>
          <p:cNvPicPr preferRelativeResize="0"/>
          <p:nvPr/>
        </p:nvPicPr>
        <p:blipFill>
          <a:blip r:embed="rId3">
            <a:alphaModFix/>
          </a:blip>
          <a:stretch>
            <a:fillRect/>
          </a:stretch>
        </p:blipFill>
        <p:spPr>
          <a:xfrm>
            <a:off x="0" y="1246350"/>
            <a:ext cx="3151301" cy="2092826"/>
          </a:xfrm>
          <a:prstGeom prst="rect">
            <a:avLst/>
          </a:prstGeom>
          <a:noFill/>
          <a:ln>
            <a:noFill/>
          </a:ln>
        </p:spPr>
      </p:pic>
      <p:pic>
        <p:nvPicPr>
          <p:cNvPr id="71" name="Google Shape;71;p15"/>
          <p:cNvPicPr preferRelativeResize="0"/>
          <p:nvPr/>
        </p:nvPicPr>
        <p:blipFill>
          <a:blip r:embed="rId4">
            <a:alphaModFix/>
          </a:blip>
          <a:stretch>
            <a:fillRect/>
          </a:stretch>
        </p:blipFill>
        <p:spPr>
          <a:xfrm>
            <a:off x="3151300" y="1246350"/>
            <a:ext cx="3151301" cy="2092826"/>
          </a:xfrm>
          <a:prstGeom prst="rect">
            <a:avLst/>
          </a:prstGeom>
          <a:noFill/>
          <a:ln>
            <a:noFill/>
          </a:ln>
        </p:spPr>
      </p:pic>
      <p:pic>
        <p:nvPicPr>
          <p:cNvPr id="72" name="Google Shape;72;p15"/>
          <p:cNvPicPr preferRelativeResize="0"/>
          <p:nvPr/>
        </p:nvPicPr>
        <p:blipFill>
          <a:blip r:embed="rId5">
            <a:alphaModFix/>
          </a:blip>
          <a:stretch>
            <a:fillRect/>
          </a:stretch>
        </p:blipFill>
        <p:spPr>
          <a:xfrm>
            <a:off x="6302600" y="1246350"/>
            <a:ext cx="3007749" cy="20928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Applications in Various Fields</a:t>
            </a:r>
            <a:endParaRPr>
              <a:latin typeface="Georgia"/>
              <a:ea typeface="Georgia"/>
              <a:cs typeface="Georgia"/>
              <a:sym typeface="Georgia"/>
            </a:endParaRPr>
          </a:p>
        </p:txBody>
      </p:sp>
      <p:sp>
        <p:nvSpPr>
          <p:cNvPr id="78" name="Google Shape;78;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100">
                <a:solidFill>
                  <a:schemeClr val="dk1"/>
                </a:solidFill>
              </a:rPr>
              <a:t>Sensors and actuators are integral in multiple industries:</a:t>
            </a:r>
            <a:endParaRPr sz="1100">
              <a:solidFill>
                <a:schemeClr val="dk1"/>
              </a:solidFill>
            </a:endParaRPr>
          </a:p>
          <a:p>
            <a:pPr indent="-298450" lvl="0" marL="457200" rtl="0" algn="l">
              <a:spcBef>
                <a:spcPts val="1200"/>
              </a:spcBef>
              <a:spcAft>
                <a:spcPts val="0"/>
              </a:spcAft>
              <a:buClr>
                <a:schemeClr val="dk1"/>
              </a:buClr>
              <a:buSzPts val="1100"/>
              <a:buChar char="●"/>
            </a:pPr>
            <a:r>
              <a:rPr b="1" lang="en" sz="1100">
                <a:solidFill>
                  <a:schemeClr val="dk1"/>
                </a:solidFill>
              </a:rPr>
              <a:t>Automotive:</a:t>
            </a:r>
            <a:r>
              <a:rPr lang="en" sz="1100">
                <a:solidFill>
                  <a:schemeClr val="dk1"/>
                </a:solidFill>
              </a:rPr>
              <a:t> Used in engine management systems, anti-lock braking systems (ABS), and safety features like airbags.</a:t>
            </a:r>
            <a:endParaRPr sz="1100">
              <a:solidFill>
                <a:schemeClr val="dk1"/>
              </a:solidFill>
            </a:endParaRPr>
          </a:p>
          <a:p>
            <a:pPr indent="-298450" lvl="0" marL="457200" rtl="0" algn="l">
              <a:spcBef>
                <a:spcPts val="0"/>
              </a:spcBef>
              <a:spcAft>
                <a:spcPts val="0"/>
              </a:spcAft>
              <a:buClr>
                <a:schemeClr val="dk1"/>
              </a:buClr>
              <a:buSzPts val="1100"/>
              <a:buChar char="●"/>
            </a:pPr>
            <a:r>
              <a:rPr b="1" lang="en" sz="1100">
                <a:solidFill>
                  <a:schemeClr val="dk1"/>
                </a:solidFill>
              </a:rPr>
              <a:t>Healthcare:</a:t>
            </a:r>
            <a:r>
              <a:rPr lang="en" sz="1100">
                <a:solidFill>
                  <a:schemeClr val="dk1"/>
                </a:solidFill>
              </a:rPr>
              <a:t> Found in medical devices like heart rate monitors, insulin pumps, and imaging systems.</a:t>
            </a:r>
            <a:endParaRPr sz="1100">
              <a:solidFill>
                <a:schemeClr val="dk1"/>
              </a:solidFill>
            </a:endParaRPr>
          </a:p>
          <a:p>
            <a:pPr indent="-298450" lvl="0" marL="457200" rtl="0" algn="l">
              <a:spcBef>
                <a:spcPts val="0"/>
              </a:spcBef>
              <a:spcAft>
                <a:spcPts val="0"/>
              </a:spcAft>
              <a:buClr>
                <a:schemeClr val="dk1"/>
              </a:buClr>
              <a:buSzPts val="1100"/>
              <a:buChar char="●"/>
            </a:pPr>
            <a:r>
              <a:rPr b="1" lang="en" sz="1100">
                <a:solidFill>
                  <a:schemeClr val="dk1"/>
                </a:solidFill>
              </a:rPr>
              <a:t>Robotics:</a:t>
            </a:r>
            <a:r>
              <a:rPr lang="en" sz="1100">
                <a:solidFill>
                  <a:schemeClr val="dk1"/>
                </a:solidFill>
              </a:rPr>
              <a:t> Essential for movement control, environmental sensing, and automation.</a:t>
            </a:r>
            <a:endParaRPr sz="1100">
              <a:solidFill>
                <a:schemeClr val="dk1"/>
              </a:solidFill>
            </a:endParaRPr>
          </a:p>
          <a:p>
            <a:pPr indent="-298450" lvl="0" marL="457200" rtl="0" algn="l">
              <a:spcBef>
                <a:spcPts val="0"/>
              </a:spcBef>
              <a:spcAft>
                <a:spcPts val="0"/>
              </a:spcAft>
              <a:buClr>
                <a:schemeClr val="dk1"/>
              </a:buClr>
              <a:buSzPts val="1100"/>
              <a:buChar char="●"/>
            </a:pPr>
            <a:r>
              <a:rPr b="1" lang="en" sz="1100">
                <a:solidFill>
                  <a:schemeClr val="dk1"/>
                </a:solidFill>
              </a:rPr>
              <a:t>Agriculture:</a:t>
            </a:r>
            <a:r>
              <a:rPr lang="en" sz="1100">
                <a:solidFill>
                  <a:schemeClr val="dk1"/>
                </a:solidFill>
              </a:rPr>
              <a:t> Applied in smart irrigation systems and soil moisture monitoring to enhance efficiency and crop yield.</a:t>
            </a:r>
            <a:endParaRPr sz="1100">
              <a:solidFill>
                <a:schemeClr val="dk1"/>
              </a:solidFill>
            </a:endParaRPr>
          </a:p>
          <a:p>
            <a:pPr indent="0" lvl="0" marL="0" rtl="0" algn="l">
              <a:spcBef>
                <a:spcPts val="1200"/>
              </a:spcBef>
              <a:spcAft>
                <a:spcPts val="1200"/>
              </a:spcAft>
              <a:buNone/>
            </a:pPr>
            <a:r>
              <a:t/>
            </a:r>
            <a:endParaRPr/>
          </a:p>
        </p:txBody>
      </p:sp>
      <p:pic>
        <p:nvPicPr>
          <p:cNvPr id="79" name="Google Shape;79;p16"/>
          <p:cNvPicPr preferRelativeResize="0"/>
          <p:nvPr/>
        </p:nvPicPr>
        <p:blipFill>
          <a:blip r:embed="rId3">
            <a:alphaModFix/>
          </a:blip>
          <a:stretch>
            <a:fillRect/>
          </a:stretch>
        </p:blipFill>
        <p:spPr>
          <a:xfrm>
            <a:off x="2734075" y="2410150"/>
            <a:ext cx="3675850" cy="22994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920"/>
              <a:t>Sensor Technology</a:t>
            </a:r>
            <a:endParaRPr sz="2920"/>
          </a:p>
        </p:txBody>
      </p:sp>
      <p:sp>
        <p:nvSpPr>
          <p:cNvPr id="85" name="Google Shape;85;p17"/>
          <p:cNvSpPr txBox="1"/>
          <p:nvPr>
            <p:ph idx="1" type="body"/>
          </p:nvPr>
        </p:nvSpPr>
        <p:spPr>
          <a:xfrm>
            <a:off x="255650" y="1286950"/>
            <a:ext cx="8520600" cy="34164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852"/>
              <a:buNone/>
            </a:pPr>
            <a:r>
              <a:rPr lang="en" sz="1495">
                <a:latin typeface="Lexend Medium"/>
                <a:ea typeface="Lexend Medium"/>
                <a:cs typeface="Lexend Medium"/>
                <a:sym typeface="Lexend Medium"/>
              </a:rPr>
              <a:t>Sensor Classification:</a:t>
            </a:r>
            <a:endParaRPr sz="1495">
              <a:latin typeface="Lexend Medium"/>
              <a:ea typeface="Lexend Medium"/>
              <a:cs typeface="Lexend Medium"/>
              <a:sym typeface="Lexend Medium"/>
            </a:endParaRPr>
          </a:p>
          <a:p>
            <a:pPr indent="0" lvl="0" marL="0" rtl="0" algn="l">
              <a:lnSpc>
                <a:spcPct val="95000"/>
              </a:lnSpc>
              <a:spcBef>
                <a:spcPts val="1200"/>
              </a:spcBef>
              <a:spcAft>
                <a:spcPts val="0"/>
              </a:spcAft>
              <a:buSzPts val="852"/>
              <a:buNone/>
            </a:pPr>
            <a:r>
              <a:rPr lang="en" sz="952">
                <a:solidFill>
                  <a:schemeClr val="dk1"/>
                </a:solidFill>
                <a:latin typeface="Lexend"/>
                <a:ea typeface="Lexend"/>
                <a:cs typeface="Lexend"/>
                <a:sym typeface="Lexend"/>
              </a:rPr>
              <a:t>Sensors can be classified based on various criteria:</a:t>
            </a:r>
            <a:endParaRPr sz="952">
              <a:solidFill>
                <a:schemeClr val="dk1"/>
              </a:solidFill>
              <a:latin typeface="Lexend"/>
              <a:ea typeface="Lexend"/>
              <a:cs typeface="Lexend"/>
              <a:sym typeface="Lexend"/>
            </a:endParaRPr>
          </a:p>
          <a:p>
            <a:pPr indent="-289083" lvl="0" marL="457200" rtl="0" algn="l">
              <a:lnSpc>
                <a:spcPct val="95000"/>
              </a:lnSpc>
              <a:spcBef>
                <a:spcPts val="1200"/>
              </a:spcBef>
              <a:spcAft>
                <a:spcPts val="0"/>
              </a:spcAft>
              <a:buClr>
                <a:schemeClr val="dk1"/>
              </a:buClr>
              <a:buSzPts val="952"/>
              <a:buFont typeface="Lexend"/>
              <a:buAutoNum type="arabicPeriod"/>
            </a:pPr>
            <a:r>
              <a:rPr b="1" lang="en" sz="952">
                <a:solidFill>
                  <a:schemeClr val="dk1"/>
                </a:solidFill>
                <a:latin typeface="Lexend"/>
                <a:ea typeface="Lexend"/>
                <a:cs typeface="Lexend"/>
                <a:sym typeface="Lexend"/>
              </a:rPr>
              <a:t>By Operating Principle:</a:t>
            </a:r>
            <a:endParaRPr b="1" sz="952">
              <a:solidFill>
                <a:schemeClr val="dk1"/>
              </a:solidFill>
              <a:latin typeface="Lexend"/>
              <a:ea typeface="Lexend"/>
              <a:cs typeface="Lexend"/>
              <a:sym typeface="Lexend"/>
            </a:endParaRPr>
          </a:p>
          <a:p>
            <a:pPr indent="-289083" lvl="1" marL="914400" rtl="0" algn="l">
              <a:lnSpc>
                <a:spcPct val="95000"/>
              </a:lnSpc>
              <a:spcBef>
                <a:spcPts val="0"/>
              </a:spcBef>
              <a:spcAft>
                <a:spcPts val="0"/>
              </a:spcAft>
              <a:buClr>
                <a:schemeClr val="dk1"/>
              </a:buClr>
              <a:buSzPts val="952"/>
              <a:buChar char="○"/>
            </a:pPr>
            <a:r>
              <a:rPr b="1" lang="en" sz="952">
                <a:solidFill>
                  <a:schemeClr val="dk1"/>
                </a:solidFill>
                <a:latin typeface="Lexend"/>
                <a:ea typeface="Lexend"/>
                <a:cs typeface="Lexend"/>
                <a:sym typeface="Lexend"/>
              </a:rPr>
              <a:t>Resistive Sensors:</a:t>
            </a:r>
            <a:r>
              <a:rPr lang="en" sz="952">
                <a:solidFill>
                  <a:schemeClr val="dk1"/>
                </a:solidFill>
                <a:latin typeface="Lexend"/>
                <a:ea typeface="Lexend"/>
                <a:cs typeface="Lexend"/>
                <a:sym typeface="Lexend"/>
              </a:rPr>
              <a:t> Measure changes in resistance (e.g., thermistors for temperature).</a:t>
            </a:r>
            <a:endParaRPr sz="952">
              <a:solidFill>
                <a:schemeClr val="dk1"/>
              </a:solidFill>
              <a:latin typeface="Lexend"/>
              <a:ea typeface="Lexend"/>
              <a:cs typeface="Lexend"/>
              <a:sym typeface="Lexend"/>
            </a:endParaRPr>
          </a:p>
          <a:p>
            <a:pPr indent="-289083" lvl="1" marL="914400" rtl="0" algn="l">
              <a:lnSpc>
                <a:spcPct val="95000"/>
              </a:lnSpc>
              <a:spcBef>
                <a:spcPts val="0"/>
              </a:spcBef>
              <a:spcAft>
                <a:spcPts val="0"/>
              </a:spcAft>
              <a:buClr>
                <a:schemeClr val="dk1"/>
              </a:buClr>
              <a:buSzPts val="952"/>
              <a:buChar char="○"/>
            </a:pPr>
            <a:r>
              <a:rPr b="1" lang="en" sz="952">
                <a:solidFill>
                  <a:schemeClr val="dk1"/>
                </a:solidFill>
                <a:latin typeface="Lexend"/>
                <a:ea typeface="Lexend"/>
                <a:cs typeface="Lexend"/>
                <a:sym typeface="Lexend"/>
              </a:rPr>
              <a:t>Capacitive Sensors:</a:t>
            </a:r>
            <a:r>
              <a:rPr lang="en" sz="952">
                <a:solidFill>
                  <a:schemeClr val="dk1"/>
                </a:solidFill>
                <a:latin typeface="Lexend"/>
                <a:ea typeface="Lexend"/>
                <a:cs typeface="Lexend"/>
                <a:sym typeface="Lexend"/>
              </a:rPr>
              <a:t> Detect changes in capacitance (e.g., touch screens).</a:t>
            </a:r>
            <a:endParaRPr sz="952">
              <a:solidFill>
                <a:schemeClr val="dk1"/>
              </a:solidFill>
              <a:latin typeface="Lexend"/>
              <a:ea typeface="Lexend"/>
              <a:cs typeface="Lexend"/>
              <a:sym typeface="Lexend"/>
            </a:endParaRPr>
          </a:p>
          <a:p>
            <a:pPr indent="-289083" lvl="1" marL="914400" rtl="0" algn="l">
              <a:lnSpc>
                <a:spcPct val="95000"/>
              </a:lnSpc>
              <a:spcBef>
                <a:spcPts val="0"/>
              </a:spcBef>
              <a:spcAft>
                <a:spcPts val="0"/>
              </a:spcAft>
              <a:buClr>
                <a:schemeClr val="dk1"/>
              </a:buClr>
              <a:buSzPts val="952"/>
              <a:buChar char="○"/>
            </a:pPr>
            <a:r>
              <a:rPr b="1" lang="en" sz="952">
                <a:solidFill>
                  <a:schemeClr val="dk1"/>
                </a:solidFill>
                <a:latin typeface="Lexend"/>
                <a:ea typeface="Lexend"/>
                <a:cs typeface="Lexend"/>
                <a:sym typeface="Lexend"/>
              </a:rPr>
              <a:t>Inductive Sensors:</a:t>
            </a:r>
            <a:r>
              <a:rPr lang="en" sz="952">
                <a:solidFill>
                  <a:schemeClr val="dk1"/>
                </a:solidFill>
                <a:latin typeface="Lexend"/>
                <a:ea typeface="Lexend"/>
                <a:cs typeface="Lexend"/>
                <a:sym typeface="Lexend"/>
              </a:rPr>
              <a:t> Operate on electromagnetic induction (e.g., metal detection).</a:t>
            </a:r>
            <a:endParaRPr sz="952">
              <a:solidFill>
                <a:schemeClr val="dk1"/>
              </a:solidFill>
              <a:latin typeface="Lexend"/>
              <a:ea typeface="Lexend"/>
              <a:cs typeface="Lexend"/>
              <a:sym typeface="Lexend"/>
            </a:endParaRPr>
          </a:p>
          <a:p>
            <a:pPr indent="-289083" lvl="0" marL="457200" rtl="0" algn="l">
              <a:lnSpc>
                <a:spcPct val="95000"/>
              </a:lnSpc>
              <a:spcBef>
                <a:spcPts val="0"/>
              </a:spcBef>
              <a:spcAft>
                <a:spcPts val="0"/>
              </a:spcAft>
              <a:buClr>
                <a:schemeClr val="dk1"/>
              </a:buClr>
              <a:buSzPts val="952"/>
              <a:buFont typeface="Lexend"/>
              <a:buAutoNum type="arabicPeriod"/>
            </a:pPr>
            <a:r>
              <a:rPr b="1" lang="en" sz="952">
                <a:solidFill>
                  <a:schemeClr val="dk1"/>
                </a:solidFill>
                <a:latin typeface="Lexend"/>
                <a:ea typeface="Lexend"/>
                <a:cs typeface="Lexend"/>
                <a:sym typeface="Lexend"/>
              </a:rPr>
              <a:t>By Output Type:</a:t>
            </a:r>
            <a:endParaRPr b="1" sz="952">
              <a:solidFill>
                <a:schemeClr val="dk1"/>
              </a:solidFill>
              <a:latin typeface="Lexend"/>
              <a:ea typeface="Lexend"/>
              <a:cs typeface="Lexend"/>
              <a:sym typeface="Lexend"/>
            </a:endParaRPr>
          </a:p>
          <a:p>
            <a:pPr indent="-289083" lvl="1" marL="914400" rtl="0" algn="l">
              <a:lnSpc>
                <a:spcPct val="95000"/>
              </a:lnSpc>
              <a:spcBef>
                <a:spcPts val="0"/>
              </a:spcBef>
              <a:spcAft>
                <a:spcPts val="0"/>
              </a:spcAft>
              <a:buClr>
                <a:schemeClr val="dk1"/>
              </a:buClr>
              <a:buSzPts val="952"/>
              <a:buChar char="○"/>
            </a:pPr>
            <a:r>
              <a:rPr b="1" lang="en" sz="952">
                <a:solidFill>
                  <a:schemeClr val="dk1"/>
                </a:solidFill>
                <a:latin typeface="Lexend"/>
                <a:ea typeface="Lexend"/>
                <a:cs typeface="Lexend"/>
                <a:sym typeface="Lexend"/>
              </a:rPr>
              <a:t>Analog Output Sensors:</a:t>
            </a:r>
            <a:r>
              <a:rPr lang="en" sz="952">
                <a:solidFill>
                  <a:schemeClr val="dk1"/>
                </a:solidFill>
                <a:latin typeface="Lexend"/>
                <a:ea typeface="Lexend"/>
                <a:cs typeface="Lexend"/>
                <a:sym typeface="Lexend"/>
              </a:rPr>
              <a:t> Produce continuous signals (e.g., thermocouples).</a:t>
            </a:r>
            <a:endParaRPr sz="952">
              <a:solidFill>
                <a:schemeClr val="dk1"/>
              </a:solidFill>
              <a:latin typeface="Lexend"/>
              <a:ea typeface="Lexend"/>
              <a:cs typeface="Lexend"/>
              <a:sym typeface="Lexend"/>
            </a:endParaRPr>
          </a:p>
          <a:p>
            <a:pPr indent="-289083" lvl="1" marL="914400" rtl="0" algn="l">
              <a:lnSpc>
                <a:spcPct val="95000"/>
              </a:lnSpc>
              <a:spcBef>
                <a:spcPts val="0"/>
              </a:spcBef>
              <a:spcAft>
                <a:spcPts val="0"/>
              </a:spcAft>
              <a:buClr>
                <a:schemeClr val="dk1"/>
              </a:buClr>
              <a:buSzPts val="952"/>
              <a:buChar char="○"/>
            </a:pPr>
            <a:r>
              <a:rPr b="1" lang="en" sz="952">
                <a:solidFill>
                  <a:schemeClr val="dk1"/>
                </a:solidFill>
                <a:latin typeface="Lexend"/>
                <a:ea typeface="Lexend"/>
                <a:cs typeface="Lexend"/>
                <a:sym typeface="Lexend"/>
              </a:rPr>
              <a:t>Digital Output Sensors:</a:t>
            </a:r>
            <a:r>
              <a:rPr lang="en" sz="952">
                <a:solidFill>
                  <a:schemeClr val="dk1"/>
                </a:solidFill>
                <a:latin typeface="Lexend"/>
                <a:ea typeface="Lexend"/>
                <a:cs typeface="Lexend"/>
                <a:sym typeface="Lexend"/>
              </a:rPr>
              <a:t> Provide discrete binary signals (e.g., digital temperature sensors).</a:t>
            </a:r>
            <a:endParaRPr sz="952">
              <a:solidFill>
                <a:schemeClr val="dk1"/>
              </a:solidFill>
              <a:latin typeface="Lexend"/>
              <a:ea typeface="Lexend"/>
              <a:cs typeface="Lexend"/>
              <a:sym typeface="Lexend"/>
            </a:endParaRPr>
          </a:p>
          <a:p>
            <a:pPr indent="-289083" lvl="0" marL="457200" rtl="0" algn="l">
              <a:lnSpc>
                <a:spcPct val="95000"/>
              </a:lnSpc>
              <a:spcBef>
                <a:spcPts val="0"/>
              </a:spcBef>
              <a:spcAft>
                <a:spcPts val="0"/>
              </a:spcAft>
              <a:buClr>
                <a:schemeClr val="dk1"/>
              </a:buClr>
              <a:buSzPts val="952"/>
              <a:buFont typeface="Lexend"/>
              <a:buAutoNum type="arabicPeriod"/>
            </a:pPr>
            <a:r>
              <a:rPr b="1" lang="en" sz="952">
                <a:solidFill>
                  <a:schemeClr val="dk1"/>
                </a:solidFill>
                <a:latin typeface="Lexend"/>
                <a:ea typeface="Lexend"/>
                <a:cs typeface="Lexend"/>
                <a:sym typeface="Lexend"/>
              </a:rPr>
              <a:t>By Functionality:</a:t>
            </a:r>
            <a:endParaRPr b="1" sz="952">
              <a:solidFill>
                <a:schemeClr val="dk1"/>
              </a:solidFill>
              <a:latin typeface="Lexend"/>
              <a:ea typeface="Lexend"/>
              <a:cs typeface="Lexend"/>
              <a:sym typeface="Lexend"/>
            </a:endParaRPr>
          </a:p>
          <a:p>
            <a:pPr indent="-289083" lvl="1" marL="914400" rtl="0" algn="l">
              <a:lnSpc>
                <a:spcPct val="95000"/>
              </a:lnSpc>
              <a:spcBef>
                <a:spcPts val="0"/>
              </a:spcBef>
              <a:spcAft>
                <a:spcPts val="0"/>
              </a:spcAft>
              <a:buClr>
                <a:schemeClr val="dk1"/>
              </a:buClr>
              <a:buSzPts val="952"/>
              <a:buChar char="○"/>
            </a:pPr>
            <a:r>
              <a:rPr b="1" lang="en" sz="952">
                <a:solidFill>
                  <a:schemeClr val="dk1"/>
                </a:solidFill>
                <a:latin typeface="Lexend"/>
                <a:ea typeface="Lexend"/>
                <a:cs typeface="Lexend"/>
                <a:sym typeface="Lexend"/>
              </a:rPr>
              <a:t>Temperature Sensors:</a:t>
            </a:r>
            <a:r>
              <a:rPr lang="en" sz="952">
                <a:solidFill>
                  <a:schemeClr val="dk1"/>
                </a:solidFill>
                <a:latin typeface="Lexend"/>
                <a:ea typeface="Lexend"/>
                <a:cs typeface="Lexend"/>
                <a:sym typeface="Lexend"/>
              </a:rPr>
              <a:t> Measure thermal energy (e.g., thermistors, infrared sensors).</a:t>
            </a:r>
            <a:endParaRPr sz="952">
              <a:solidFill>
                <a:schemeClr val="dk1"/>
              </a:solidFill>
              <a:latin typeface="Lexend"/>
              <a:ea typeface="Lexend"/>
              <a:cs typeface="Lexend"/>
              <a:sym typeface="Lexend"/>
            </a:endParaRPr>
          </a:p>
          <a:p>
            <a:pPr indent="-289083" lvl="1" marL="914400" rtl="0" algn="l">
              <a:lnSpc>
                <a:spcPct val="95000"/>
              </a:lnSpc>
              <a:spcBef>
                <a:spcPts val="0"/>
              </a:spcBef>
              <a:spcAft>
                <a:spcPts val="0"/>
              </a:spcAft>
              <a:buClr>
                <a:schemeClr val="dk1"/>
              </a:buClr>
              <a:buSzPts val="952"/>
              <a:buChar char="○"/>
            </a:pPr>
            <a:r>
              <a:rPr b="1" lang="en" sz="952">
                <a:solidFill>
                  <a:schemeClr val="dk1"/>
                </a:solidFill>
                <a:latin typeface="Lexend"/>
                <a:ea typeface="Lexend"/>
                <a:cs typeface="Lexend"/>
                <a:sym typeface="Lexend"/>
              </a:rPr>
              <a:t>Motion Detectors:</a:t>
            </a:r>
            <a:r>
              <a:rPr lang="en" sz="952">
                <a:solidFill>
                  <a:schemeClr val="dk1"/>
                </a:solidFill>
                <a:latin typeface="Lexend"/>
                <a:ea typeface="Lexend"/>
                <a:cs typeface="Lexend"/>
                <a:sym typeface="Lexend"/>
              </a:rPr>
              <a:t> Detect movement (e.g., PIR sensors).</a:t>
            </a:r>
            <a:endParaRPr sz="952">
              <a:solidFill>
                <a:schemeClr val="dk1"/>
              </a:solidFill>
              <a:latin typeface="Lexend"/>
              <a:ea typeface="Lexend"/>
              <a:cs typeface="Lexend"/>
              <a:sym typeface="Lexend"/>
            </a:endParaRPr>
          </a:p>
          <a:p>
            <a:pPr indent="-289083" lvl="1" marL="914400" rtl="0" algn="l">
              <a:lnSpc>
                <a:spcPct val="95000"/>
              </a:lnSpc>
              <a:spcBef>
                <a:spcPts val="0"/>
              </a:spcBef>
              <a:spcAft>
                <a:spcPts val="0"/>
              </a:spcAft>
              <a:buClr>
                <a:schemeClr val="dk1"/>
              </a:buClr>
              <a:buSzPts val="952"/>
              <a:buChar char="○"/>
            </a:pPr>
            <a:r>
              <a:rPr b="1" lang="en" sz="952">
                <a:solidFill>
                  <a:schemeClr val="dk1"/>
                </a:solidFill>
                <a:latin typeface="Lexend"/>
                <a:ea typeface="Lexend"/>
                <a:cs typeface="Lexend"/>
                <a:sym typeface="Lexend"/>
              </a:rPr>
              <a:t>Pressure Sensors:</a:t>
            </a:r>
            <a:r>
              <a:rPr lang="en" sz="952">
                <a:solidFill>
                  <a:schemeClr val="dk1"/>
                </a:solidFill>
                <a:latin typeface="Lexend"/>
                <a:ea typeface="Lexend"/>
                <a:cs typeface="Lexend"/>
                <a:sym typeface="Lexend"/>
              </a:rPr>
              <a:t> Measure force exerted by fluids (e.g., tire pressure sensors).</a:t>
            </a:r>
            <a:endParaRPr sz="952">
              <a:solidFill>
                <a:schemeClr val="dk1"/>
              </a:solidFill>
              <a:latin typeface="Lexend"/>
              <a:ea typeface="Lexend"/>
              <a:cs typeface="Lexend"/>
              <a:sym typeface="Lexend"/>
            </a:endParaRPr>
          </a:p>
          <a:p>
            <a:pPr indent="-289083" lvl="0" marL="457200" rtl="0" algn="l">
              <a:lnSpc>
                <a:spcPct val="95000"/>
              </a:lnSpc>
              <a:spcBef>
                <a:spcPts val="0"/>
              </a:spcBef>
              <a:spcAft>
                <a:spcPts val="0"/>
              </a:spcAft>
              <a:buClr>
                <a:schemeClr val="dk1"/>
              </a:buClr>
              <a:buSzPts val="952"/>
              <a:buFont typeface="Lexend"/>
              <a:buAutoNum type="arabicPeriod"/>
            </a:pPr>
            <a:r>
              <a:rPr b="1" lang="en" sz="952">
                <a:solidFill>
                  <a:schemeClr val="dk1"/>
                </a:solidFill>
                <a:latin typeface="Lexend"/>
                <a:ea typeface="Lexend"/>
                <a:cs typeface="Lexend"/>
                <a:sym typeface="Lexend"/>
              </a:rPr>
              <a:t>By Application Domain:</a:t>
            </a:r>
            <a:endParaRPr b="1" sz="952">
              <a:solidFill>
                <a:schemeClr val="dk1"/>
              </a:solidFill>
              <a:latin typeface="Lexend"/>
              <a:ea typeface="Lexend"/>
              <a:cs typeface="Lexend"/>
              <a:sym typeface="Lexend"/>
            </a:endParaRPr>
          </a:p>
          <a:p>
            <a:pPr indent="-289083" lvl="1" marL="914400" rtl="0" algn="l">
              <a:lnSpc>
                <a:spcPct val="95000"/>
              </a:lnSpc>
              <a:spcBef>
                <a:spcPts val="0"/>
              </a:spcBef>
              <a:spcAft>
                <a:spcPts val="0"/>
              </a:spcAft>
              <a:buClr>
                <a:schemeClr val="dk1"/>
              </a:buClr>
              <a:buSzPts val="952"/>
              <a:buChar char="○"/>
            </a:pPr>
            <a:r>
              <a:rPr b="1" lang="en" sz="952">
                <a:solidFill>
                  <a:schemeClr val="dk1"/>
                </a:solidFill>
                <a:latin typeface="Lexend"/>
                <a:ea typeface="Lexend"/>
                <a:cs typeface="Lexend"/>
                <a:sym typeface="Lexend"/>
              </a:rPr>
              <a:t>Industrial Sensors:</a:t>
            </a:r>
            <a:r>
              <a:rPr lang="en" sz="952">
                <a:solidFill>
                  <a:schemeClr val="dk1"/>
                </a:solidFill>
                <a:latin typeface="Lexend"/>
                <a:ea typeface="Lexend"/>
                <a:cs typeface="Lexend"/>
                <a:sym typeface="Lexend"/>
              </a:rPr>
              <a:t> Used in manufacturing (e.g., flow and level sensors).</a:t>
            </a:r>
            <a:endParaRPr sz="952">
              <a:solidFill>
                <a:schemeClr val="dk1"/>
              </a:solidFill>
              <a:latin typeface="Lexend"/>
              <a:ea typeface="Lexend"/>
              <a:cs typeface="Lexend"/>
              <a:sym typeface="Lexend"/>
            </a:endParaRPr>
          </a:p>
          <a:p>
            <a:pPr indent="-289083" lvl="1" marL="914400" rtl="0" algn="l">
              <a:lnSpc>
                <a:spcPct val="95000"/>
              </a:lnSpc>
              <a:spcBef>
                <a:spcPts val="0"/>
              </a:spcBef>
              <a:spcAft>
                <a:spcPts val="0"/>
              </a:spcAft>
              <a:buClr>
                <a:schemeClr val="dk1"/>
              </a:buClr>
              <a:buSzPts val="952"/>
              <a:buChar char="○"/>
            </a:pPr>
            <a:r>
              <a:rPr b="1" lang="en" sz="952">
                <a:solidFill>
                  <a:schemeClr val="dk1"/>
                </a:solidFill>
                <a:latin typeface="Lexend"/>
                <a:ea typeface="Lexend"/>
                <a:cs typeface="Lexend"/>
                <a:sym typeface="Lexend"/>
              </a:rPr>
              <a:t>Environmental Sensors:</a:t>
            </a:r>
            <a:r>
              <a:rPr lang="en" sz="952">
                <a:solidFill>
                  <a:schemeClr val="dk1"/>
                </a:solidFill>
                <a:latin typeface="Lexend"/>
                <a:ea typeface="Lexend"/>
                <a:cs typeface="Lexend"/>
                <a:sym typeface="Lexend"/>
              </a:rPr>
              <a:t> Monitor air quality and climate (e.g., humidity sensors).</a:t>
            </a:r>
            <a:endParaRPr sz="952">
              <a:solidFill>
                <a:schemeClr val="dk1"/>
              </a:solidFill>
              <a:latin typeface="Lexend"/>
              <a:ea typeface="Lexend"/>
              <a:cs typeface="Lexend"/>
              <a:sym typeface="Lexend"/>
            </a:endParaRPr>
          </a:p>
          <a:p>
            <a:pPr indent="-289083" lvl="1" marL="914400" rtl="0" algn="l">
              <a:lnSpc>
                <a:spcPct val="95000"/>
              </a:lnSpc>
              <a:spcBef>
                <a:spcPts val="0"/>
              </a:spcBef>
              <a:spcAft>
                <a:spcPts val="0"/>
              </a:spcAft>
              <a:buClr>
                <a:schemeClr val="dk1"/>
              </a:buClr>
              <a:buSzPts val="952"/>
              <a:buChar char="○"/>
            </a:pPr>
            <a:r>
              <a:rPr b="1" lang="en" sz="952">
                <a:solidFill>
                  <a:schemeClr val="dk1"/>
                </a:solidFill>
                <a:latin typeface="Lexend"/>
                <a:ea typeface="Lexend"/>
                <a:cs typeface="Lexend"/>
                <a:sym typeface="Lexend"/>
              </a:rPr>
              <a:t>Medical Sensors:</a:t>
            </a:r>
            <a:r>
              <a:rPr lang="en" sz="952">
                <a:solidFill>
                  <a:schemeClr val="dk1"/>
                </a:solidFill>
                <a:latin typeface="Lexend"/>
                <a:ea typeface="Lexend"/>
                <a:cs typeface="Lexend"/>
                <a:sym typeface="Lexend"/>
              </a:rPr>
              <a:t> Used for patient monitoring (e.g., pulse oximeters).</a:t>
            </a:r>
            <a:endParaRPr sz="952">
              <a:solidFill>
                <a:schemeClr val="dk1"/>
              </a:solidFill>
              <a:latin typeface="Lexend"/>
              <a:ea typeface="Lexend"/>
              <a:cs typeface="Lexend"/>
              <a:sym typeface="Lexend"/>
            </a:endParaRPr>
          </a:p>
          <a:p>
            <a:pPr indent="0" lvl="0" marL="457200" rtl="0" algn="l">
              <a:lnSpc>
                <a:spcPct val="95000"/>
              </a:lnSpc>
              <a:spcBef>
                <a:spcPts val="1200"/>
              </a:spcBef>
              <a:spcAft>
                <a:spcPts val="0"/>
              </a:spcAft>
              <a:buSzPts val="852"/>
              <a:buNone/>
            </a:pPr>
            <a:r>
              <a:t/>
            </a:r>
            <a:endParaRPr sz="952">
              <a:solidFill>
                <a:schemeClr val="dk1"/>
              </a:solidFill>
            </a:endParaRPr>
          </a:p>
          <a:p>
            <a:pPr indent="0" lvl="0" marL="0" rtl="0" algn="l">
              <a:lnSpc>
                <a:spcPct val="95000"/>
              </a:lnSpc>
              <a:spcBef>
                <a:spcPts val="1200"/>
              </a:spcBef>
              <a:spcAft>
                <a:spcPts val="1200"/>
              </a:spcAft>
              <a:buSzPts val="852"/>
              <a:buNone/>
            </a:pPr>
            <a:r>
              <a:t/>
            </a:r>
            <a:endParaRPr sz="1495"/>
          </a:p>
        </p:txBody>
      </p:sp>
      <p:pic>
        <p:nvPicPr>
          <p:cNvPr id="86" name="Google Shape;86;p17"/>
          <p:cNvPicPr preferRelativeResize="0"/>
          <p:nvPr/>
        </p:nvPicPr>
        <p:blipFill rotWithShape="1">
          <a:blip r:embed="rId3">
            <a:alphaModFix/>
          </a:blip>
          <a:srcRect b="3020" l="-8930" r="8930" t="-3020"/>
          <a:stretch/>
        </p:blipFill>
        <p:spPr>
          <a:xfrm>
            <a:off x="6313475" y="1441975"/>
            <a:ext cx="2830525" cy="33205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92" name="Google Shape;92;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93" name="Google Shape;93;p18" title="pixverse%2Fmp4%2Fmedia%2Fweb%2F990af520-842b-4440-a284-b70504ee28a0_seed1820638246.mp4">
            <a:hlinkClick r:id="rId3"/>
          </p:cNvPr>
          <p:cNvPicPr preferRelativeResize="0"/>
          <p:nvPr/>
        </p:nvPicPr>
        <p:blipFill>
          <a:blip r:embed="rId4">
            <a:alphaModFix/>
          </a:blip>
          <a:stretch>
            <a:fillRect/>
          </a:stretch>
        </p:blipFill>
        <p:spPr>
          <a:xfrm>
            <a:off x="0" y="0"/>
            <a:ext cx="91440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gtEl>
                                        <p:attrNameLst>
                                          <p:attrName>style.visibility</p:attrName>
                                        </p:attrNameLst>
                                      </p:cBhvr>
                                      <p:to>
                                        <p:strVal val="visible"/>
                                      </p:to>
                                    </p:set>
                                    <p:animEffect filter="fade" transition="in">
                                      <p:cBhvr>
                                        <p:cTn dur="1000"/>
                                        <p:tgtEl>
                                          <p:spTgt spid="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Sensor Interfacing and Signal Conditioning</a:t>
            </a:r>
            <a:endParaRPr/>
          </a:p>
        </p:txBody>
      </p:sp>
      <p:sp>
        <p:nvSpPr>
          <p:cNvPr id="99" name="Google Shape;99;p19"/>
          <p:cNvSpPr txBox="1"/>
          <p:nvPr>
            <p:ph idx="1" type="body"/>
          </p:nvPr>
        </p:nvSpPr>
        <p:spPr>
          <a:xfrm>
            <a:off x="311700" y="108525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1100">
                <a:solidFill>
                  <a:schemeClr val="dk1"/>
                </a:solidFill>
              </a:rPr>
              <a:t>Sensor Interfacing:</a:t>
            </a:r>
            <a:r>
              <a:rPr lang="en" sz="1100">
                <a:solidFill>
                  <a:schemeClr val="dk1"/>
                </a:solidFill>
              </a:rPr>
              <a:t> The process of connecting sensors to microcontrollers involves ensuring compatibility regarding voltage levels and data formats. It's crucial for accurate data collection and processing.</a:t>
            </a:r>
            <a:endParaRPr sz="1100">
              <a:solidFill>
                <a:schemeClr val="dk1"/>
              </a:solidFill>
            </a:endParaRPr>
          </a:p>
          <a:p>
            <a:pPr indent="0" lvl="0" marL="0" rtl="0" algn="l">
              <a:spcBef>
                <a:spcPts val="1200"/>
              </a:spcBef>
              <a:spcAft>
                <a:spcPts val="0"/>
              </a:spcAft>
              <a:buClr>
                <a:schemeClr val="dk1"/>
              </a:buClr>
              <a:buSzPts val="1100"/>
              <a:buFont typeface="Arial"/>
              <a:buNone/>
            </a:pPr>
            <a:r>
              <a:rPr b="1" lang="en" sz="1100">
                <a:solidFill>
                  <a:schemeClr val="dk1"/>
                </a:solidFill>
              </a:rPr>
              <a:t>Signal Conditioning:</a:t>
            </a:r>
            <a:r>
              <a:rPr lang="en" sz="1100">
                <a:solidFill>
                  <a:schemeClr val="dk1"/>
                </a:solidFill>
              </a:rPr>
              <a:t> Involves refining raw sensor output to improve data quality. This includes:</a:t>
            </a:r>
            <a:endParaRPr sz="1100">
              <a:solidFill>
                <a:schemeClr val="dk1"/>
              </a:solidFill>
            </a:endParaRPr>
          </a:p>
          <a:p>
            <a:pPr indent="-298450" lvl="0" marL="457200" rtl="0" algn="l">
              <a:spcBef>
                <a:spcPts val="1200"/>
              </a:spcBef>
              <a:spcAft>
                <a:spcPts val="0"/>
              </a:spcAft>
              <a:buClr>
                <a:schemeClr val="dk1"/>
              </a:buClr>
              <a:buSzPts val="1100"/>
              <a:buChar char="●"/>
            </a:pPr>
            <a:r>
              <a:rPr b="1" lang="en" sz="1100">
                <a:solidFill>
                  <a:schemeClr val="dk1"/>
                </a:solidFill>
              </a:rPr>
              <a:t>Amplification:</a:t>
            </a:r>
            <a:r>
              <a:rPr lang="en" sz="1100">
                <a:solidFill>
                  <a:schemeClr val="dk1"/>
                </a:solidFill>
              </a:rPr>
              <a:t> Increasing signal strength for better readability.</a:t>
            </a:r>
            <a:endParaRPr sz="1100">
              <a:solidFill>
                <a:schemeClr val="dk1"/>
              </a:solidFill>
            </a:endParaRPr>
          </a:p>
          <a:p>
            <a:pPr indent="-298450" lvl="0" marL="457200" rtl="0" algn="l">
              <a:spcBef>
                <a:spcPts val="0"/>
              </a:spcBef>
              <a:spcAft>
                <a:spcPts val="0"/>
              </a:spcAft>
              <a:buClr>
                <a:schemeClr val="dk1"/>
              </a:buClr>
              <a:buSzPts val="1100"/>
              <a:buChar char="●"/>
            </a:pPr>
            <a:r>
              <a:rPr b="1" lang="en" sz="1100">
                <a:solidFill>
                  <a:schemeClr val="dk1"/>
                </a:solidFill>
              </a:rPr>
              <a:t>Filtering:</a:t>
            </a:r>
            <a:r>
              <a:rPr lang="en" sz="1100">
                <a:solidFill>
                  <a:schemeClr val="dk1"/>
                </a:solidFill>
              </a:rPr>
              <a:t> Removing noise from the signal for clear interpretation.</a:t>
            </a:r>
            <a:endParaRPr sz="1100">
              <a:solidFill>
                <a:schemeClr val="dk1"/>
              </a:solidFill>
            </a:endParaRPr>
          </a:p>
          <a:p>
            <a:pPr indent="-298450" lvl="0" marL="457200" rtl="0" algn="l">
              <a:spcBef>
                <a:spcPts val="0"/>
              </a:spcBef>
              <a:spcAft>
                <a:spcPts val="0"/>
              </a:spcAft>
              <a:buClr>
                <a:schemeClr val="dk1"/>
              </a:buClr>
              <a:buSzPts val="1100"/>
              <a:buChar char="●"/>
            </a:pPr>
            <a:r>
              <a:rPr b="1" lang="en" sz="1100">
                <a:solidFill>
                  <a:schemeClr val="dk1"/>
                </a:solidFill>
              </a:rPr>
              <a:t>Analog-to-Digital Conversion:</a:t>
            </a:r>
            <a:r>
              <a:rPr lang="en" sz="1100">
                <a:solidFill>
                  <a:schemeClr val="dk1"/>
                </a:solidFill>
              </a:rPr>
              <a:t> Transforming analog signals into digital form for processing.</a:t>
            </a:r>
            <a:endParaRPr sz="1100">
              <a:solidFill>
                <a:schemeClr val="dk1"/>
              </a:solidFill>
            </a:endParaRPr>
          </a:p>
          <a:p>
            <a:pPr indent="0" lvl="0" marL="0" rtl="0" algn="l">
              <a:spcBef>
                <a:spcPts val="1200"/>
              </a:spcBef>
              <a:spcAft>
                <a:spcPts val="1200"/>
              </a:spcAft>
              <a:buNone/>
            </a:pPr>
            <a:r>
              <a:t/>
            </a:r>
            <a:endParaRPr/>
          </a:p>
        </p:txBody>
      </p:sp>
      <p:pic>
        <p:nvPicPr>
          <p:cNvPr id="100" name="Google Shape;100;p19"/>
          <p:cNvPicPr preferRelativeResize="0"/>
          <p:nvPr/>
        </p:nvPicPr>
        <p:blipFill>
          <a:blip r:embed="rId3">
            <a:alphaModFix/>
          </a:blip>
          <a:stretch>
            <a:fillRect/>
          </a:stretch>
        </p:blipFill>
        <p:spPr>
          <a:xfrm>
            <a:off x="3048000" y="2879900"/>
            <a:ext cx="2924726" cy="19834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Actuator Technology</a:t>
            </a:r>
            <a:endParaRPr/>
          </a:p>
        </p:txBody>
      </p:sp>
      <p:sp>
        <p:nvSpPr>
          <p:cNvPr id="106" name="Google Shape;106;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 Types of Actuators:</a:t>
            </a:r>
            <a:endParaRPr/>
          </a:p>
          <a:p>
            <a:pPr indent="0" lvl="0" marL="0" rtl="0" algn="l">
              <a:spcBef>
                <a:spcPts val="1200"/>
              </a:spcBef>
              <a:spcAft>
                <a:spcPts val="0"/>
              </a:spcAft>
              <a:buClr>
                <a:schemeClr val="dk1"/>
              </a:buClr>
              <a:buSzPts val="1100"/>
              <a:buFont typeface="Arial"/>
              <a:buNone/>
            </a:pPr>
            <a:r>
              <a:rPr b="1" lang="en" sz="1100">
                <a:solidFill>
                  <a:schemeClr val="dk1"/>
                </a:solidFill>
                <a:latin typeface="Verdana"/>
                <a:ea typeface="Verdana"/>
                <a:cs typeface="Verdana"/>
                <a:sym typeface="Verdana"/>
              </a:rPr>
              <a:t>Electric Actuators:</a:t>
            </a:r>
            <a:r>
              <a:rPr lang="en" sz="1100">
                <a:solidFill>
                  <a:schemeClr val="dk1"/>
                </a:solidFill>
                <a:latin typeface="Verdana"/>
                <a:ea typeface="Verdana"/>
                <a:cs typeface="Verdana"/>
                <a:sym typeface="Verdana"/>
              </a:rPr>
              <a:t> Commonly used in robotics and automation, converting electrical signals into precise movements (e.g., servos in drones).</a:t>
            </a:r>
            <a:endParaRPr sz="1100">
              <a:solidFill>
                <a:schemeClr val="dk1"/>
              </a:solidFill>
              <a:latin typeface="Verdana"/>
              <a:ea typeface="Verdana"/>
              <a:cs typeface="Verdana"/>
              <a:sym typeface="Verdana"/>
            </a:endParaRPr>
          </a:p>
          <a:p>
            <a:pPr indent="0" lvl="0" marL="0" rtl="0" algn="l">
              <a:spcBef>
                <a:spcPts val="1200"/>
              </a:spcBef>
              <a:spcAft>
                <a:spcPts val="0"/>
              </a:spcAft>
              <a:buClr>
                <a:schemeClr val="dk1"/>
              </a:buClr>
              <a:buSzPts val="1100"/>
              <a:buFont typeface="Arial"/>
              <a:buNone/>
            </a:pPr>
            <a:r>
              <a:rPr b="1" lang="en" sz="1100">
                <a:solidFill>
                  <a:schemeClr val="dk1"/>
                </a:solidFill>
                <a:latin typeface="Verdana"/>
                <a:ea typeface="Verdana"/>
                <a:cs typeface="Verdana"/>
                <a:sym typeface="Verdana"/>
              </a:rPr>
              <a:t>Hydraulic Actuators:</a:t>
            </a:r>
            <a:r>
              <a:rPr lang="en" sz="1100">
                <a:solidFill>
                  <a:schemeClr val="dk1"/>
                </a:solidFill>
                <a:latin typeface="Verdana"/>
                <a:ea typeface="Verdana"/>
                <a:cs typeface="Verdana"/>
                <a:sym typeface="Verdana"/>
              </a:rPr>
              <a:t> Ideal for heavy machinery, they use liquid pressure to create motion and are often found in construction equipment (e.g., excavators).</a:t>
            </a:r>
            <a:endParaRPr sz="1100">
              <a:solidFill>
                <a:schemeClr val="dk1"/>
              </a:solidFill>
              <a:latin typeface="Verdana"/>
              <a:ea typeface="Verdana"/>
              <a:cs typeface="Verdana"/>
              <a:sym typeface="Verdana"/>
            </a:endParaRPr>
          </a:p>
          <a:p>
            <a:pPr indent="0" lvl="0" marL="0" rtl="0" algn="l">
              <a:spcBef>
                <a:spcPts val="1200"/>
              </a:spcBef>
              <a:spcAft>
                <a:spcPts val="0"/>
              </a:spcAft>
              <a:buClr>
                <a:schemeClr val="dk1"/>
              </a:buClr>
              <a:buSzPts val="1100"/>
              <a:buFont typeface="Arial"/>
              <a:buNone/>
            </a:pPr>
            <a:r>
              <a:rPr b="1" lang="en" sz="1100">
                <a:solidFill>
                  <a:schemeClr val="dk1"/>
                </a:solidFill>
                <a:latin typeface="Verdana"/>
                <a:ea typeface="Verdana"/>
                <a:cs typeface="Verdana"/>
                <a:sym typeface="Verdana"/>
              </a:rPr>
              <a:t>Pneumatic Actuators:</a:t>
            </a:r>
            <a:r>
              <a:rPr lang="en" sz="1100">
                <a:solidFill>
                  <a:schemeClr val="dk1"/>
                </a:solidFill>
                <a:latin typeface="Verdana"/>
                <a:ea typeface="Verdana"/>
                <a:cs typeface="Verdana"/>
                <a:sym typeface="Verdana"/>
              </a:rPr>
              <a:t> Utilize compressed air for operation, suitable for tasks requiring rapid action, often found in packaging machines.</a:t>
            </a:r>
            <a:endParaRPr sz="1100">
              <a:solidFill>
                <a:schemeClr val="dk1"/>
              </a:solidFill>
              <a:latin typeface="Verdana"/>
              <a:ea typeface="Verdana"/>
              <a:cs typeface="Verdana"/>
              <a:sym typeface="Verdana"/>
            </a:endParaRPr>
          </a:p>
          <a:p>
            <a:pPr indent="0" lvl="0" marL="0" rtl="0" algn="l">
              <a:spcBef>
                <a:spcPts val="1200"/>
              </a:spcBef>
              <a:spcAft>
                <a:spcPts val="1200"/>
              </a:spcAft>
              <a:buNone/>
            </a:pPr>
            <a:r>
              <a:t/>
            </a:r>
            <a:endParaRPr/>
          </a:p>
        </p:txBody>
      </p:sp>
      <p:pic>
        <p:nvPicPr>
          <p:cNvPr id="107" name="Google Shape;107;p20"/>
          <p:cNvPicPr preferRelativeResize="0"/>
          <p:nvPr/>
        </p:nvPicPr>
        <p:blipFill>
          <a:blip r:embed="rId3">
            <a:alphaModFix/>
          </a:blip>
          <a:stretch>
            <a:fillRect/>
          </a:stretch>
        </p:blipFill>
        <p:spPr>
          <a:xfrm>
            <a:off x="2807075" y="3059200"/>
            <a:ext cx="3210476" cy="20394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Impact"/>
                <a:ea typeface="Impact"/>
                <a:cs typeface="Impact"/>
                <a:sym typeface="Impact"/>
              </a:rPr>
              <a:t>Actuator Mechanisms</a:t>
            </a:r>
            <a:endParaRPr>
              <a:latin typeface="Impact"/>
              <a:ea typeface="Impact"/>
              <a:cs typeface="Impact"/>
              <a:sym typeface="Impact"/>
            </a:endParaRPr>
          </a:p>
        </p:txBody>
      </p:sp>
      <p:sp>
        <p:nvSpPr>
          <p:cNvPr id="113" name="Google Shape;113;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400">
                <a:solidFill>
                  <a:schemeClr val="dk1"/>
                </a:solidFill>
                <a:latin typeface="Lora"/>
                <a:ea typeface="Lora"/>
                <a:cs typeface="Lora"/>
                <a:sym typeface="Lora"/>
              </a:rPr>
              <a:t>Linear Motion Mechanisms:</a:t>
            </a:r>
            <a:r>
              <a:rPr lang="en" sz="1400">
                <a:solidFill>
                  <a:schemeClr val="dk1"/>
                </a:solidFill>
                <a:latin typeface="Lora"/>
                <a:ea typeface="Lora"/>
                <a:cs typeface="Lora"/>
                <a:sym typeface="Lora"/>
              </a:rPr>
              <a:t> Actuators that create straight-line motion (e.g., linear actuators using screws or pistons).</a:t>
            </a:r>
            <a:endParaRPr sz="1400">
              <a:solidFill>
                <a:schemeClr val="dk1"/>
              </a:solidFill>
              <a:latin typeface="Lora"/>
              <a:ea typeface="Lora"/>
              <a:cs typeface="Lora"/>
              <a:sym typeface="Lora"/>
            </a:endParaRPr>
          </a:p>
          <a:p>
            <a:pPr indent="0" lvl="0" marL="0" rtl="0" algn="l">
              <a:spcBef>
                <a:spcPts val="1200"/>
              </a:spcBef>
              <a:spcAft>
                <a:spcPts val="0"/>
              </a:spcAft>
              <a:buClr>
                <a:schemeClr val="dk1"/>
              </a:buClr>
              <a:buSzPts val="1100"/>
              <a:buFont typeface="Arial"/>
              <a:buNone/>
            </a:pPr>
            <a:r>
              <a:rPr b="1" lang="en" sz="1400">
                <a:solidFill>
                  <a:schemeClr val="dk1"/>
                </a:solidFill>
                <a:latin typeface="Lora"/>
                <a:ea typeface="Lora"/>
                <a:cs typeface="Lora"/>
                <a:sym typeface="Lora"/>
              </a:rPr>
              <a:t>Rotary Motion Mechanisms:</a:t>
            </a:r>
            <a:r>
              <a:rPr lang="en" sz="1400">
                <a:solidFill>
                  <a:schemeClr val="dk1"/>
                </a:solidFill>
                <a:latin typeface="Lora"/>
                <a:ea typeface="Lora"/>
                <a:cs typeface="Lora"/>
                <a:sym typeface="Lora"/>
              </a:rPr>
              <a:t> Actuators that provide rotational movement, often using gears and motors to facilitate tasks such as rotating a camera or adjusting the angle of solar panels.</a:t>
            </a:r>
            <a:endParaRPr sz="1400">
              <a:solidFill>
                <a:schemeClr val="dk1"/>
              </a:solidFill>
              <a:latin typeface="Lora"/>
              <a:ea typeface="Lora"/>
              <a:cs typeface="Lora"/>
              <a:sym typeface="Lora"/>
            </a:endParaRPr>
          </a:p>
          <a:p>
            <a:pPr indent="0" lvl="0" marL="0" rtl="0" algn="l">
              <a:spcBef>
                <a:spcPts val="1200"/>
              </a:spcBef>
              <a:spcAft>
                <a:spcPts val="1200"/>
              </a:spcAft>
              <a:buNone/>
            </a:pPr>
            <a:r>
              <a:t/>
            </a:r>
            <a:endParaRPr/>
          </a:p>
        </p:txBody>
      </p:sp>
      <p:pic>
        <p:nvPicPr>
          <p:cNvPr id="114" name="Google Shape;114;p21"/>
          <p:cNvPicPr preferRelativeResize="0"/>
          <p:nvPr/>
        </p:nvPicPr>
        <p:blipFill>
          <a:blip r:embed="rId3">
            <a:alphaModFix/>
          </a:blip>
          <a:stretch>
            <a:fillRect/>
          </a:stretch>
        </p:blipFill>
        <p:spPr>
          <a:xfrm>
            <a:off x="311700" y="2571750"/>
            <a:ext cx="3551227" cy="2340649"/>
          </a:xfrm>
          <a:prstGeom prst="rect">
            <a:avLst/>
          </a:prstGeom>
          <a:noFill/>
          <a:ln>
            <a:noFill/>
          </a:ln>
        </p:spPr>
      </p:pic>
      <p:pic>
        <p:nvPicPr>
          <p:cNvPr id="115" name="Google Shape;115;p21"/>
          <p:cNvPicPr preferRelativeResize="0"/>
          <p:nvPr/>
        </p:nvPicPr>
        <p:blipFill>
          <a:blip r:embed="rId4">
            <a:alphaModFix/>
          </a:blip>
          <a:stretch>
            <a:fillRect/>
          </a:stretch>
        </p:blipFill>
        <p:spPr>
          <a:xfrm>
            <a:off x="4937100" y="2571750"/>
            <a:ext cx="3476626" cy="23406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